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30603825" cy="360045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000000"/>
          </p15:clr>
        </p15:guide>
        <p15:guide id="2" pos="9639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+DJoQq7HWvbUPKklaXQKmo2dA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B400"/>
    <a:srgbClr val="33CC33"/>
    <a:srgbClr val="00BC55"/>
    <a:srgbClr val="00B853"/>
    <a:srgbClr val="009900"/>
    <a:srgbClr val="53D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7" autoAdjust="0"/>
  </p:normalViewPr>
  <p:slideViewPr>
    <p:cSldViewPr snapToGrid="0">
      <p:cViewPr>
        <p:scale>
          <a:sx n="30" d="100"/>
          <a:sy n="30" d="100"/>
        </p:scale>
        <p:origin x="582" y="-264"/>
      </p:cViewPr>
      <p:guideLst>
        <p:guide orient="horz" pos="11340"/>
        <p:guide pos="96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479800" y="514350"/>
            <a:ext cx="2184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/>
                <a:buNone/>
              </a:pPr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36556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479800" y="514350"/>
            <a:ext cx="2184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73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284412" y="10398125"/>
            <a:ext cx="26035000" cy="2160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2295525" y="11185525"/>
            <a:ext cx="26012775" cy="771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4591050" y="20402550"/>
            <a:ext cx="21421725" cy="920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ctr"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None/>
              <a:defRPr/>
            </a:lvl1pPr>
            <a:lvl2pPr lvl="1" algn="ctr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None/>
              <a:defRPr/>
            </a:lvl2pPr>
            <a:lvl3pPr lvl="2" algn="ctr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None/>
              <a:defRPr/>
            </a:lvl3pPr>
            <a:lvl4pPr lvl="3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4pPr>
            <a:lvl5pPr lvl="4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5pPr>
            <a:lvl6pPr lvl="5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6pPr>
            <a:lvl7pPr lvl="6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7pPr>
            <a:lvl8pPr lvl="7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8pPr>
            <a:lvl9pPr lvl="8" algn="ctr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 rot="5400000">
            <a:off x="10665619" y="14348619"/>
            <a:ext cx="28798838" cy="650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 rot="5400000">
            <a:off x="-2428081" y="7916069"/>
            <a:ext cx="28798838" cy="1937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 rot="5400000">
            <a:off x="4499769" y="8182769"/>
            <a:ext cx="21604287" cy="26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5999163" y="25203150"/>
            <a:ext cx="18361025" cy="2974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>
            <a:spLocks noGrp="1"/>
          </p:cNvSpPr>
          <p:nvPr>
            <p:ph type="pic" idx="2"/>
          </p:nvPr>
        </p:nvSpPr>
        <p:spPr>
          <a:xfrm>
            <a:off x="5999163" y="3217863"/>
            <a:ext cx="18361025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5999163" y="28178125"/>
            <a:ext cx="18361025" cy="422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1530350" y="1433513"/>
            <a:ext cx="10067925" cy="610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11964988" y="1433513"/>
            <a:ext cx="17108487" cy="3072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530350" y="7534275"/>
            <a:ext cx="10067925" cy="2462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1530350" y="1441450"/>
            <a:ext cx="2754312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1530350" y="8059738"/>
            <a:ext cx="13522325" cy="335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1530350" y="11418888"/>
            <a:ext cx="13522325" cy="2074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15546388" y="8059738"/>
            <a:ext cx="13527087" cy="335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4"/>
          </p:nvPr>
        </p:nvSpPr>
        <p:spPr>
          <a:xfrm>
            <a:off x="15546388" y="11418888"/>
            <a:ext cx="13527087" cy="2074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2284413" y="10398125"/>
            <a:ext cx="12941300" cy="21604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15378113" y="10398125"/>
            <a:ext cx="12941300" cy="21604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2417763" y="23136225"/>
            <a:ext cx="26012775" cy="7151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417763" y="15260638"/>
            <a:ext cx="26012775" cy="787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84412" y="3203575"/>
            <a:ext cx="26035000" cy="599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1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284412" y="10398125"/>
            <a:ext cx="26035000" cy="2160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457200" marR="0" lvl="0" indent="-1130300" algn="l" rtl="0"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Times New Roman"/>
              <a:buChar char="•"/>
              <a:defRPr sz="14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1022350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Times New Roman"/>
              <a:buChar char="–"/>
              <a:defRPr sz="1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9144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Times New Roman"/>
              <a:buChar char="•"/>
              <a:defRPr sz="10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812800" algn="l" rtl="0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–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812800" algn="l" rtl="0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812800" algn="l" rtl="0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12800" algn="l" rtl="0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812800" algn="l" rtl="0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812800" algn="l" rtl="0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9200"/>
              <a:buFont typeface="Times New Roman"/>
              <a:buChar char="»"/>
              <a:defRPr sz="9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844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467975" y="32800925"/>
            <a:ext cx="9667875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1944012" y="32800925"/>
            <a:ext cx="6375400" cy="240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425" tIns="207700" rIns="415425" bIns="207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 sz="6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88;p1">
            <a:extLst>
              <a:ext uri="{FF2B5EF4-FFF2-40B4-BE49-F238E27FC236}">
                <a16:creationId xmlns:a16="http://schemas.microsoft.com/office/drawing/2014/main" id="{138D4B74-3158-4ECE-4B47-841396B57206}"/>
              </a:ext>
            </a:extLst>
          </p:cNvPr>
          <p:cNvSpPr txBox="1"/>
          <p:nvPr/>
        </p:nvSpPr>
        <p:spPr>
          <a:xfrm>
            <a:off x="0" y="0"/>
            <a:ext cx="30603825" cy="35906075"/>
          </a:xfrm>
          <a:prstGeom prst="rect">
            <a:avLst/>
          </a:prstGeom>
          <a:noFill/>
          <a:ln w="165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29390" y="457200"/>
            <a:ext cx="29597684" cy="34951986"/>
          </a:xfrm>
          <a:prstGeom prst="rect">
            <a:avLst/>
          </a:prstGeom>
          <a:noFill/>
          <a:ln w="1651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233371" y="4425647"/>
            <a:ext cx="26567963" cy="229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225" tIns="40125" rIns="80225" bIns="401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pt-BR" sz="7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PROJETO</a:t>
            </a:r>
            <a:endParaRPr sz="7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5849599" y="11682158"/>
            <a:ext cx="13158787" cy="697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lvl="0" algn="just">
              <a:buClr>
                <a:schemeClr val="dk1"/>
              </a:buClr>
              <a:buSzPts val="3600"/>
            </a:pPr>
            <a:r>
              <a:rPr lang="pt-BR" sz="3200" dirty="0">
                <a:solidFill>
                  <a:schemeClr val="dk1"/>
                </a:solidFill>
              </a:rPr>
              <a:t>	</a:t>
            </a:r>
          </a:p>
          <a:p>
            <a:pPr lvl="0" algn="just">
              <a:buClr>
                <a:schemeClr val="dk1"/>
              </a:buClr>
              <a:buSzPts val="3600"/>
            </a:pPr>
            <a:endParaRPr lang="pt-BR" sz="3200" dirty="0">
              <a:solidFill>
                <a:schemeClr val="dk1"/>
              </a:solidFill>
            </a:endParaRPr>
          </a:p>
          <a:p>
            <a:pPr lvl="0" algn="just">
              <a:buClr>
                <a:schemeClr val="dk1"/>
              </a:buClr>
              <a:buSzPts val="3600"/>
            </a:pPr>
            <a:endParaRPr lang="pt-BR" sz="3200" dirty="0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1614150" y="21642387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 dirty="0"/>
          </a:p>
        </p:txBody>
      </p:sp>
      <p:sp>
        <p:nvSpPr>
          <p:cNvPr id="94" name="Google Shape;94;p1"/>
          <p:cNvSpPr txBox="1"/>
          <p:nvPr/>
        </p:nvSpPr>
        <p:spPr>
          <a:xfrm>
            <a:off x="15836900" y="28259087"/>
            <a:ext cx="136144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3122947" y="6985000"/>
            <a:ext cx="24788812" cy="17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4587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7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endParaRPr sz="36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8787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97" name="Google Shape;97;p1"/>
          <p:cNvSpPr txBox="1"/>
          <p:nvPr/>
        </p:nvSpPr>
        <p:spPr>
          <a:xfrm>
            <a:off x="17826037" y="10514012"/>
            <a:ext cx="103298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9111912" y="20345400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3488650" y="23834725"/>
            <a:ext cx="22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1302662" y="18002250"/>
            <a:ext cx="22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1958300" y="24555450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22248812" y="2469832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2034500" y="25634950"/>
            <a:ext cx="5365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300287" y="24931687"/>
            <a:ext cx="123190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0504150" y="35212337"/>
            <a:ext cx="2908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0121562" y="14041437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6449675" y="12025312"/>
            <a:ext cx="1071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6602075" y="12457112"/>
            <a:ext cx="23018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5760700" y="12098337"/>
            <a:ext cx="12239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282473" y="7568138"/>
            <a:ext cx="27725913" cy="2411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spAutoFit/>
          </a:bodyPr>
          <a:lstStyle/>
          <a:p>
            <a:pPr algn="ctr">
              <a:buClr>
                <a:schemeClr val="dk1"/>
              </a:buClr>
              <a:buSzPts val="4000"/>
            </a:pP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pt-BR" sz="4000" b="1" strike="noStrike" spc="-1" dirty="0">
                <a:solidFill>
                  <a:schemeClr val="tx1"/>
                </a:solidFill>
                <a:latin typeface="+mj-lt"/>
              </a:rPr>
              <a:t>NOME COMPLETO</a:t>
            </a:r>
            <a:r>
              <a:rPr lang="pt-BR" sz="4000" b="1" strike="noStrike" spc="-1" baseline="30000" dirty="0">
                <a:solidFill>
                  <a:schemeClr val="tx1"/>
                </a:solidFill>
                <a:latin typeface="+mj-lt"/>
              </a:rPr>
              <a:t>1</a:t>
            </a:r>
            <a:r>
              <a:rPr lang="pt-BR" sz="4000" b="1" strike="noStrike" spc="-1" dirty="0">
                <a:solidFill>
                  <a:schemeClr val="tx1"/>
                </a:solidFill>
                <a:latin typeface="+mj-lt"/>
              </a:rPr>
              <a:t>, NOME COMPLETO</a:t>
            </a:r>
            <a:r>
              <a:rPr lang="pt-BR" sz="4000" b="1" strike="noStrike" spc="-1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pt-BR" sz="4000" b="1" strike="noStrike" spc="-1" dirty="0">
                <a:solidFill>
                  <a:schemeClr val="tx1"/>
                </a:solidFill>
                <a:latin typeface="+mj-lt"/>
              </a:rPr>
              <a:t>, NOME COMPLETO</a:t>
            </a:r>
            <a:r>
              <a:rPr lang="pt-BR" sz="4000" b="1" strike="noStrike" spc="-1" baseline="30000" dirty="0">
                <a:solidFill>
                  <a:schemeClr val="tx1"/>
                </a:solidFill>
                <a:latin typeface="+mj-lt"/>
              </a:rPr>
              <a:t>3</a:t>
            </a:r>
            <a:r>
              <a:rPr lang="pt-BR" sz="4000" b="1" strike="noStrike" spc="-1" dirty="0">
                <a:solidFill>
                  <a:schemeClr val="tx1"/>
                </a:solidFill>
                <a:latin typeface="+mj-lt"/>
              </a:rPr>
              <a:t>, NOME COMPLETO</a:t>
            </a:r>
            <a:r>
              <a:rPr lang="pt-BR" sz="4000" b="1" strike="noStrike" spc="-1" baseline="30000" dirty="0">
                <a:solidFill>
                  <a:schemeClr val="tx1"/>
                </a:solidFill>
                <a:latin typeface="+mj-lt"/>
              </a:rPr>
              <a:t>4</a:t>
            </a:r>
            <a:endParaRPr lang="pt-BR" sz="4000" b="1" strike="noStrike" spc="-1" dirty="0">
              <a:solidFill>
                <a:schemeClr val="tx1"/>
              </a:solidFill>
              <a:latin typeface="+mj-lt"/>
            </a:endParaRPr>
          </a:p>
          <a:p>
            <a:pPr algn="ctr">
              <a:buClr>
                <a:schemeClr val="dk1"/>
              </a:buClr>
              <a:buSzPts val="4000"/>
            </a:pPr>
            <a:endParaRPr lang="pt-BR" sz="4000" b="1" spc="-1" baseline="30000" dirty="0">
              <a:solidFill>
                <a:schemeClr val="tx1"/>
              </a:solidFill>
              <a:latin typeface="+mj-lt"/>
            </a:endParaRPr>
          </a:p>
          <a:p>
            <a:pPr algn="ctr">
              <a:buClr>
                <a:schemeClr val="dk1"/>
              </a:buClr>
              <a:buSzPts val="4000"/>
            </a:pPr>
            <a:r>
              <a:rPr lang="en-US" sz="2800" strike="noStrike" spc="-1" baseline="30000" dirty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Titulação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máxima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ou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Acadêmico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Curso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XXX/IF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Goiano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Campus XXX. </a:t>
            </a:r>
            <a:r>
              <a:rPr lang="pt-BR" sz="2800" strike="noStrike" spc="-1" dirty="0">
                <a:solidFill>
                  <a:schemeClr val="tx1"/>
                </a:solidFill>
                <a:latin typeface="+mj-lt"/>
              </a:rPr>
              <a:t>E-mail: emailinstitucional@ifgoiano.edu.br ; </a:t>
            </a:r>
            <a:r>
              <a:rPr lang="pt-BR" sz="2800" strike="noStrike" spc="-1" baseline="30000" dirty="0">
                <a:solidFill>
                  <a:schemeClr val="tx1"/>
                </a:solidFill>
                <a:latin typeface="+mj-lt"/>
              </a:rPr>
              <a:t>2</a:t>
            </a:r>
            <a:r>
              <a:rPr lang="pt-BR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Titulação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máxima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ou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Acadêmico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Curso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XXX/IF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Goiano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Campus XXX. </a:t>
            </a:r>
            <a:r>
              <a:rPr lang="pt-BR" sz="2800" strike="noStrike" spc="-1" dirty="0">
                <a:solidFill>
                  <a:schemeClr val="tx1"/>
                </a:solidFill>
                <a:latin typeface="+mj-lt"/>
              </a:rPr>
              <a:t>E-mail: emailinstitucional@ifgoiano.edu.br 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US" sz="2800" strike="noStrike" spc="-1" baseline="30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Titulação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máxima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ou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Acadêmico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Curso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XXX/IF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Goiano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Campus XXX. </a:t>
            </a:r>
            <a:r>
              <a:rPr lang="pt-BR" sz="2800" strike="noStrike" spc="-1" dirty="0">
                <a:solidFill>
                  <a:schemeClr val="tx1"/>
                </a:solidFill>
                <a:latin typeface="+mj-lt"/>
              </a:rPr>
              <a:t>E-mail: emailinstitucional@ifgoiano.edu.br 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US" sz="2800" strike="noStrike" spc="-1" baseline="30000" dirty="0">
                <a:solidFill>
                  <a:schemeClr val="tx1"/>
                </a:solidFill>
                <a:latin typeface="+mj-lt"/>
              </a:rPr>
              <a:t>4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Titulação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máxima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ou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Acadêmico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Curso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XXX/IF </a:t>
            </a:r>
            <a:r>
              <a:rPr lang="en-US" sz="2800" strike="noStrike" spc="-1" dirty="0" err="1">
                <a:solidFill>
                  <a:schemeClr val="tx1"/>
                </a:solidFill>
                <a:latin typeface="+mj-lt"/>
              </a:rPr>
              <a:t>Goiano</a:t>
            </a:r>
            <a:r>
              <a:rPr lang="en-US" sz="2800" strike="noStrike" spc="-1" dirty="0">
                <a:solidFill>
                  <a:schemeClr val="tx1"/>
                </a:solidFill>
                <a:latin typeface="+mj-lt"/>
              </a:rPr>
              <a:t> Campus XXX. </a:t>
            </a:r>
            <a:r>
              <a:rPr lang="pt-BR" sz="2800" strike="noStrike" spc="-1" dirty="0">
                <a:solidFill>
                  <a:schemeClr val="tx1"/>
                </a:solidFill>
                <a:latin typeface="+mj-lt"/>
              </a:rPr>
              <a:t>E-mail: emailinstitucional@ifgoiano.edu.br </a:t>
            </a:r>
          </a:p>
        </p:txBody>
      </p:sp>
      <p:sp>
        <p:nvSpPr>
          <p:cNvPr id="114" name="Google Shape;114;p1"/>
          <p:cNvSpPr txBox="1"/>
          <p:nvPr/>
        </p:nvSpPr>
        <p:spPr>
          <a:xfrm>
            <a:off x="2352674" y="17898328"/>
            <a:ext cx="12430125" cy="267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  <p:sp>
        <p:nvSpPr>
          <p:cNvPr id="115" name="Google Shape;115;p1"/>
          <p:cNvSpPr txBox="1"/>
          <p:nvPr/>
        </p:nvSpPr>
        <p:spPr>
          <a:xfrm>
            <a:off x="1871662" y="23475950"/>
            <a:ext cx="13047662" cy="532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75" tIns="45825" rIns="91675" bIns="458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dirty="0"/>
          </a:p>
        </p:txBody>
      </p:sp>
      <p:sp>
        <p:nvSpPr>
          <p:cNvPr id="117" name="Google Shape;117;p1"/>
          <p:cNvSpPr txBox="1"/>
          <p:nvPr/>
        </p:nvSpPr>
        <p:spPr>
          <a:xfrm>
            <a:off x="20610512" y="30570487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0" y="17754600"/>
            <a:ext cx="30603825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943100" y="23717250"/>
            <a:ext cx="131445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dirty="0"/>
          </a:p>
        </p:txBody>
      </p:sp>
      <p:sp>
        <p:nvSpPr>
          <p:cNvPr id="125" name="Google Shape;125;p1"/>
          <p:cNvSpPr txBox="1"/>
          <p:nvPr/>
        </p:nvSpPr>
        <p:spPr>
          <a:xfrm>
            <a:off x="15192375" y="98425"/>
            <a:ext cx="219075" cy="26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None/>
            </a:pPr>
            <a:r>
              <a:rPr lang="en-US" sz="11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DF7718-3D46-A52C-AE3F-04D9F3FB2C9D}"/>
              </a:ext>
            </a:extLst>
          </p:cNvPr>
          <p:cNvSpPr txBox="1"/>
          <p:nvPr/>
        </p:nvSpPr>
        <p:spPr>
          <a:xfrm>
            <a:off x="5574312" y="845271"/>
            <a:ext cx="196742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" algn="ctr" rtl="0">
              <a:spcBef>
                <a:spcPts val="645"/>
              </a:spcBef>
              <a:spcAft>
                <a:spcPts val="0"/>
              </a:spcAft>
            </a:pPr>
            <a:r>
              <a:rPr lang="pt-BR" sz="48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4ª SeCTEC – Semana de Ciência, Tecnologia, Esporte e Cultura 2023</a:t>
            </a:r>
          </a:p>
          <a:p>
            <a:pPr marL="35560" algn="ctr" rtl="0">
              <a:spcBef>
                <a:spcPts val="645"/>
              </a:spcBef>
              <a:spcAft>
                <a:spcPts val="0"/>
              </a:spcAft>
            </a:pPr>
            <a:r>
              <a:rPr lang="pt-BR" sz="4800" b="0" i="0" dirty="0">
                <a:solidFill>
                  <a:schemeClr val="tx1"/>
                </a:solidFill>
                <a:effectLst/>
                <a:latin typeface="+mj-lt"/>
              </a:rPr>
              <a:t>20ª Semana Nacional de Ciência e Tecnologia</a:t>
            </a:r>
            <a:endParaRPr lang="pt-BR" sz="4800" dirty="0">
              <a:solidFill>
                <a:schemeClr val="tx1"/>
              </a:solidFill>
              <a:latin typeface="+mj-lt"/>
            </a:endParaRPr>
          </a:p>
          <a:p>
            <a:pPr marL="35560" algn="ctr" rtl="0">
              <a:spcBef>
                <a:spcPts val="645"/>
              </a:spcBef>
              <a:spcAft>
                <a:spcPts val="0"/>
              </a:spcAft>
            </a:pPr>
            <a:r>
              <a:rPr lang="pt-BR" sz="4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“Ciências Básicas para o Desenvolvimento Sustentável”</a:t>
            </a:r>
            <a:endParaRPr lang="pt-BR" sz="4800" dirty="0"/>
          </a:p>
        </p:txBody>
      </p:sp>
      <p:pic>
        <p:nvPicPr>
          <p:cNvPr id="1026" name="Picture 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3960F51B-6F73-90DB-7135-BA2F5449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5387" y="824411"/>
            <a:ext cx="3216791" cy="472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129B7A9-6505-FC0F-2508-FFA072AD755C}"/>
              </a:ext>
            </a:extLst>
          </p:cNvPr>
          <p:cNvSpPr txBox="1"/>
          <p:nvPr/>
        </p:nvSpPr>
        <p:spPr>
          <a:xfrm>
            <a:off x="7652084" y="17845354"/>
            <a:ext cx="153041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dirty="0">
                <a:effectLst/>
              </a:rPr>
              <a:t> </a:t>
            </a:r>
            <a:endParaRPr lang="pt-BR" dirty="0"/>
          </a:p>
        </p:txBody>
      </p:sp>
      <p:sp>
        <p:nvSpPr>
          <p:cNvPr id="48" name="Google Shape;127;p1"/>
          <p:cNvSpPr txBox="1"/>
          <p:nvPr/>
        </p:nvSpPr>
        <p:spPr>
          <a:xfrm>
            <a:off x="4282281" y="22664027"/>
            <a:ext cx="7573962" cy="633412"/>
          </a:xfrm>
          <a:prstGeom prst="rect">
            <a:avLst/>
          </a:prstGeom>
          <a:gradFill>
            <a:gsLst>
              <a:gs pos="0">
                <a:srgbClr val="7878DE"/>
              </a:gs>
              <a:gs pos="13000">
                <a:srgbClr val="006600"/>
              </a:gs>
              <a:gs pos="100000">
                <a:srgbClr val="DDFAED"/>
              </a:gs>
            </a:gsLst>
            <a:lin ang="5400000" scaled="0"/>
          </a:gra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  <a:endParaRPr dirty="0"/>
          </a:p>
        </p:txBody>
      </p:sp>
      <p:sp>
        <p:nvSpPr>
          <p:cNvPr id="49" name="Google Shape;127;p1"/>
          <p:cNvSpPr txBox="1"/>
          <p:nvPr/>
        </p:nvSpPr>
        <p:spPr>
          <a:xfrm>
            <a:off x="19198431" y="26546175"/>
            <a:ext cx="7573962" cy="633412"/>
          </a:xfrm>
          <a:prstGeom prst="rect">
            <a:avLst/>
          </a:prstGeom>
          <a:gradFill>
            <a:gsLst>
              <a:gs pos="0">
                <a:srgbClr val="7878DE"/>
              </a:gs>
              <a:gs pos="13000">
                <a:srgbClr val="006600"/>
              </a:gs>
              <a:gs pos="100000">
                <a:srgbClr val="DDFAED"/>
              </a:gs>
            </a:gsLst>
            <a:lin ang="5400000" scaled="0"/>
          </a:gra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BIBLIOGRAFICAS </a:t>
            </a:r>
            <a:endParaRPr dirty="0"/>
          </a:p>
        </p:txBody>
      </p:sp>
      <p:sp>
        <p:nvSpPr>
          <p:cNvPr id="50" name="Google Shape;127;p1"/>
          <p:cNvSpPr txBox="1"/>
          <p:nvPr/>
        </p:nvSpPr>
        <p:spPr>
          <a:xfrm>
            <a:off x="19263812" y="31842880"/>
            <a:ext cx="7573962" cy="633412"/>
          </a:xfrm>
          <a:prstGeom prst="rect">
            <a:avLst/>
          </a:prstGeom>
          <a:gradFill>
            <a:gsLst>
              <a:gs pos="0">
                <a:srgbClr val="7878DE"/>
              </a:gs>
              <a:gs pos="13000">
                <a:srgbClr val="006600"/>
              </a:gs>
              <a:gs pos="100000">
                <a:srgbClr val="DDFAED"/>
              </a:gs>
            </a:gsLst>
            <a:lin ang="5400000" scaled="0"/>
          </a:gra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AGRADECIMENTOS </a:t>
            </a:r>
            <a:endParaRPr dirty="0"/>
          </a:p>
        </p:txBody>
      </p:sp>
      <p:sp>
        <p:nvSpPr>
          <p:cNvPr id="51" name="Google Shape;127;p1"/>
          <p:cNvSpPr txBox="1"/>
          <p:nvPr/>
        </p:nvSpPr>
        <p:spPr>
          <a:xfrm>
            <a:off x="4472781" y="10543454"/>
            <a:ext cx="7573962" cy="634426"/>
          </a:xfrm>
          <a:prstGeom prst="rect">
            <a:avLst/>
          </a:prstGeom>
          <a:gradFill>
            <a:gsLst>
              <a:gs pos="0">
                <a:srgbClr val="7878DE"/>
              </a:gs>
              <a:gs pos="13000">
                <a:srgbClr val="006600"/>
              </a:gs>
              <a:gs pos="100000">
                <a:srgbClr val="DDFAED"/>
              </a:gs>
            </a:gsLst>
            <a:lin ang="5400000" scaled="0"/>
          </a:gra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pt-BR" sz="3600" b="1" dirty="0"/>
              <a:t>INTRODUÇÃO</a:t>
            </a:r>
            <a:r>
              <a:rPr lang="pt-BR" dirty="0"/>
              <a:t> </a:t>
            </a:r>
            <a:endParaRPr dirty="0"/>
          </a:p>
        </p:txBody>
      </p:sp>
      <p:sp>
        <p:nvSpPr>
          <p:cNvPr id="52" name="Google Shape;127;p1"/>
          <p:cNvSpPr txBox="1"/>
          <p:nvPr/>
        </p:nvSpPr>
        <p:spPr>
          <a:xfrm>
            <a:off x="4282281" y="17268104"/>
            <a:ext cx="7573962" cy="633412"/>
          </a:xfrm>
          <a:prstGeom prst="rect">
            <a:avLst/>
          </a:prstGeom>
          <a:gradFill>
            <a:gsLst>
              <a:gs pos="0">
                <a:srgbClr val="7878DE"/>
              </a:gs>
              <a:gs pos="13000">
                <a:srgbClr val="006600"/>
              </a:gs>
              <a:gs pos="100000">
                <a:srgbClr val="DDFAED"/>
              </a:gs>
            </a:gsLst>
            <a:lin ang="5400000" scaled="0"/>
          </a:gra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dirty="0"/>
          </a:p>
        </p:txBody>
      </p:sp>
      <p:sp>
        <p:nvSpPr>
          <p:cNvPr id="53" name="Google Shape;127;p1"/>
          <p:cNvSpPr txBox="1"/>
          <p:nvPr/>
        </p:nvSpPr>
        <p:spPr>
          <a:xfrm>
            <a:off x="19198431" y="10581554"/>
            <a:ext cx="7573962" cy="634426"/>
          </a:xfrm>
          <a:prstGeom prst="rect">
            <a:avLst/>
          </a:prstGeom>
          <a:gradFill>
            <a:gsLst>
              <a:gs pos="0">
                <a:srgbClr val="7878DE"/>
              </a:gs>
              <a:gs pos="13000">
                <a:srgbClr val="006600"/>
              </a:gs>
              <a:gs pos="100000">
                <a:srgbClr val="DDFAED"/>
              </a:gs>
            </a:gsLst>
            <a:lin ang="5400000" scaled="0"/>
          </a:gra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chemeClr val="dk1"/>
                </a:solidFill>
              </a:rPr>
              <a:t>RESULTADOS ESPERADOS</a:t>
            </a:r>
            <a:endParaRPr dirty="0"/>
          </a:p>
        </p:txBody>
      </p:sp>
      <p:sp>
        <p:nvSpPr>
          <p:cNvPr id="55" name="Google Shape;127;p1"/>
          <p:cNvSpPr txBox="1"/>
          <p:nvPr/>
        </p:nvSpPr>
        <p:spPr>
          <a:xfrm>
            <a:off x="19198431" y="19817990"/>
            <a:ext cx="7573962" cy="633412"/>
          </a:xfrm>
          <a:prstGeom prst="rect">
            <a:avLst/>
          </a:prstGeom>
          <a:gradFill>
            <a:gsLst>
              <a:gs pos="0">
                <a:srgbClr val="7878DE"/>
              </a:gs>
              <a:gs pos="13000">
                <a:srgbClr val="006600"/>
              </a:gs>
              <a:gs pos="100000">
                <a:srgbClr val="DDFAED"/>
              </a:gs>
            </a:gsLst>
            <a:lin ang="5400000" scaled="0"/>
          </a:gradFill>
          <a:ln w="762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9675" tIns="39825" rIns="79675" bIns="398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CONCLUSÕES</a:t>
            </a:r>
            <a:endParaRPr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DFF57EE-29F3-89B3-1982-57038D295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260" y="898486"/>
            <a:ext cx="3424070" cy="461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Texto&#10;&#10;Descrição gerada automaticamente">
            <a:extLst>
              <a:ext uri="{FF2B5EF4-FFF2-40B4-BE49-F238E27FC236}">
                <a16:creationId xmlns:a16="http://schemas.microsoft.com/office/drawing/2014/main" id="{9A362040-0915-8E4B-1293-C3D700F17F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986" y="5483512"/>
            <a:ext cx="4800000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05F5FB9-A1BE-A869-BE34-51D394E6D82B}"/>
              </a:ext>
            </a:extLst>
          </p:cNvPr>
          <p:cNvSpPr txBox="1"/>
          <p:nvPr/>
        </p:nvSpPr>
        <p:spPr>
          <a:xfrm>
            <a:off x="2450646" y="3690311"/>
            <a:ext cx="25943880" cy="12064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pt-BR" sz="6600" b="1" i="0" u="sng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Orientações para confecção do pôster:</a:t>
            </a:r>
            <a:endParaRPr lang="pt-BR" sz="6600" dirty="0">
              <a:solidFill>
                <a:schemeClr val="tx1"/>
              </a:solidFill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Noto Sans Symbols"/>
              <a:buNone/>
            </a:pPr>
            <a:endParaRPr lang="pt-BR" sz="3600" b="1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-292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pt-BR" sz="36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O aluno-autor terá liberdade para confecção-diagramação de seu pôster. Todavia, seguem algumas </a:t>
            </a:r>
            <a:r>
              <a:rPr lang="pt-BR" sz="3600" b="1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orienta</a:t>
            </a:r>
            <a:r>
              <a:rPr lang="pt-BR" sz="36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ções:</a:t>
            </a:r>
            <a:endParaRPr lang="pt-BR" sz="3600" dirty="0">
              <a:solidFill>
                <a:schemeClr val="tx1"/>
              </a:solidFill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Noto Sans Symbols"/>
              <a:buNone/>
            </a:pPr>
            <a:endParaRPr lang="pt-BR" sz="3600" b="1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-292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pt-BR" sz="3600" b="1" i="0" u="sng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Formato (obrigatório): 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máximo de 01 (uma) página, com 90 cm de largura e 110 cm de altura (formato retrato), conforme modelo disponibilizado. Fonte: </a:t>
            </a:r>
            <a:r>
              <a:rPr lang="pt-BR" sz="3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Arial</a:t>
            </a:r>
            <a:endParaRPr lang="pt-BR" sz="3600" dirty="0">
              <a:solidFill>
                <a:schemeClr val="tx1"/>
              </a:solidFill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Noto Sans Symbols"/>
              <a:buNone/>
            </a:pPr>
            <a:endParaRPr lang="pt-BR" sz="3600" b="1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-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Font typeface="Noto Sans Symbols"/>
              <a:buChar char="❖"/>
            </a:pPr>
            <a:r>
              <a:rPr lang="pt-BR" sz="3600" b="1" i="0" u="sng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Título do trabalho</a:t>
            </a:r>
            <a:r>
              <a:rPr lang="pt-BR" sz="36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: 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tamanho </a:t>
            </a:r>
            <a:r>
              <a:rPr lang="pt-BR" sz="3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7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"/>
                  </a:ext>
                </a:extLst>
              </a:rPr>
              <a:t>0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ou</a:t>
            </a:r>
            <a:r>
              <a:rPr lang="pt-BR" sz="3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equivalente</a:t>
            </a:r>
            <a:r>
              <a:rPr lang="pt-BR" sz="3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, a de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pender do número de caracteres do título do trabalho</a:t>
            </a:r>
            <a:r>
              <a:rPr lang="pt-BR" sz="36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.</a:t>
            </a:r>
            <a:endParaRPr lang="pt-BR" sz="3600" dirty="0">
              <a:solidFill>
                <a:schemeClr val="tx1"/>
              </a:solidFill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Noto Sans Symbols"/>
              <a:buNone/>
            </a:pPr>
            <a:endParaRPr lang="pt-BR" sz="3600" b="1" i="0" u="sng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Noto Sans Symbols"/>
              <a:buChar char="❖"/>
            </a:pPr>
            <a:r>
              <a:rPr lang="pt-BR" sz="3600" b="1" i="0" u="sng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Autores e Instituição: 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Nome completo dos autores em Fonte Arial, tamanho 4</a:t>
            </a:r>
            <a:r>
              <a:rPr lang="pt-BR" sz="3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0, letras maiúsculas e negrito. Filiação em Fonte Arial, tamanho 28. </a:t>
            </a:r>
            <a:endParaRPr lang="pt-BR" sz="3600" dirty="0">
              <a:solidFill>
                <a:schemeClr val="tx1"/>
              </a:solidFill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Noto Sans Symbols"/>
              <a:buNone/>
            </a:pPr>
            <a:endParaRPr lang="pt-BR" sz="3600" b="1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Noto Sans Symbols"/>
              <a:buChar char="❖"/>
            </a:pPr>
            <a:r>
              <a:rPr lang="pt-BR" sz="3600" b="1" i="0" u="sng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Seções</a:t>
            </a:r>
            <a:r>
              <a:rPr lang="pt-BR" sz="36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: 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Introdução, Objetivos, Material e Métodos, Resultados ou Resultados Esperados, Conclusões, Referências e Agradecimentos (Fonte Arial, tamanho 32 no mínimo). As referências devem seguir os padrões ABNT. Manter as cores  e fontes dos subtítulos no modelo fornecido.</a:t>
            </a:r>
            <a:endParaRPr lang="pt-BR" sz="3600" dirty="0">
              <a:solidFill>
                <a:schemeClr val="tx1"/>
              </a:solidFill>
              <a:latin typeface="+mj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Noto Sans Symbols"/>
              <a:buNone/>
            </a:pPr>
            <a:endParaRPr lang="pt-BR" sz="3600" b="1" i="0" u="none" strike="noStrike" cap="none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-292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pt-BR" sz="3600" b="1" i="0" u="sng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Textos e Figuras/Tabelas/Esquemas</a:t>
            </a:r>
            <a:r>
              <a:rPr lang="pt-BR" sz="36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: </a:t>
            </a:r>
            <a:r>
              <a:rPr lang="pt-BR" sz="360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 disposição dos elementos (subtítulos, Textos e Figuras/Tabelas/Esquemas), assim como cores e espaços entre elementos, podem ser definidos pelos autores. </a:t>
            </a:r>
          </a:p>
          <a:p>
            <a:pPr marL="0" marR="0" lvl="0" indent="-292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Noto Sans Symbols"/>
              <a:buChar char="❖"/>
            </a:pPr>
            <a:endParaRPr lang="pt-BR" sz="3600" b="1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indent="-292100" algn="just">
              <a:buClr>
                <a:schemeClr val="dk2"/>
              </a:buClr>
              <a:buSzPts val="4600"/>
              <a:buFont typeface="Noto Sans Symbols"/>
              <a:buChar char="❖"/>
            </a:pPr>
            <a:r>
              <a:rPr lang="pt-BR" sz="3600" b="1" i="0" u="sng" dirty="0">
                <a:solidFill>
                  <a:schemeClr val="tx1"/>
                </a:solidFill>
                <a:effectLst/>
                <a:latin typeface="+mj-lt"/>
              </a:rPr>
              <a:t>Material</a:t>
            </a:r>
            <a:r>
              <a:rPr lang="pt-BR" sz="3600" b="1" i="0" dirty="0"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lang="pt-BR" sz="3600" b="0" i="0" dirty="0">
                <a:solidFill>
                  <a:schemeClr val="tx1"/>
                </a:solidFill>
                <a:effectLst/>
                <a:latin typeface="+mj-lt"/>
              </a:rPr>
              <a:t> O pôster deverá ter cordão para pendurar e poderá ser confeccionado em papel ou lona.</a:t>
            </a:r>
          </a:p>
          <a:p>
            <a:pPr marL="0" marR="0" lvl="0" indent="-2921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Noto Sans Symbols"/>
              <a:buChar char="❖"/>
            </a:pPr>
            <a:endParaRPr lang="pt-BR" sz="2800" dirty="0">
              <a:solidFill>
                <a:schemeClr val="dk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7213789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ção em branco">
  <a:themeElements>
    <a:clrScheme name="Apresentação em 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361</Words>
  <Application>Microsoft Office PowerPoint</Application>
  <PresentationFormat>Personalizar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Times New Roman</vt:lpstr>
      <vt:lpstr>Apresentação em branco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 VALVASSORI</dc:creator>
  <cp:lastModifiedBy>Leticia Valvassori</cp:lastModifiedBy>
  <cp:revision>55</cp:revision>
  <dcterms:created xsi:type="dcterms:W3CDTF">2000-05-11T14:19:16Z</dcterms:created>
  <dcterms:modified xsi:type="dcterms:W3CDTF">2023-09-22T14:56:18Z</dcterms:modified>
</cp:coreProperties>
</file>