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2397700" cy="43192700"/>
  <p:notesSz cx="6858000" cy="9144000"/>
  <p:embeddedFontLst>
    <p:embeddedFont>
      <p:font typeface="Verdana" panose="020B060403050404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8" d="100"/>
          <a:sy n="28" d="100"/>
        </p:scale>
        <p:origin x="344" y="-4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2400000" cy="43200000"/>
          </a:xfrm>
          <a:custGeom>
            <a:avLst/>
            <a:gdLst/>
            <a:ahLst/>
            <a:cxnLst/>
            <a:rect l="l" t="t" r="r" b="b"/>
            <a:pathLst>
              <a:path w="32400000" h="43200000">
                <a:moveTo>
                  <a:pt x="0" y="0"/>
                </a:moveTo>
                <a:lnTo>
                  <a:pt x="32400000" y="0"/>
                </a:lnTo>
                <a:lnTo>
                  <a:pt x="32400000" y="43200000"/>
                </a:lnTo>
                <a:lnTo>
                  <a:pt x="0" y="4320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05" t="-584"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4" name="Imagem 3" descr="CNPq Logo – PNG e Vetor – Download de Logo">
            <a:extLst>
              <a:ext uri="{FF2B5EF4-FFF2-40B4-BE49-F238E27FC236}">
                <a16:creationId xmlns:a16="http://schemas.microsoft.com/office/drawing/2014/main" id="{0F2CB75B-C5D1-A76D-6A7F-B2CFA90DA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5850" y="39350950"/>
            <a:ext cx="5105400" cy="1467005"/>
          </a:xfrm>
          <a:prstGeom prst="rect">
            <a:avLst/>
          </a:prstGeom>
        </p:spPr>
      </p:pic>
      <p:sp>
        <p:nvSpPr>
          <p:cNvPr id="6" name="Google Shape;62;p13">
            <a:extLst>
              <a:ext uri="{FF2B5EF4-FFF2-40B4-BE49-F238E27FC236}">
                <a16:creationId xmlns:a16="http://schemas.microsoft.com/office/drawing/2014/main" id="{5BF0D679-74BA-3498-4E65-6398040D39DF}"/>
              </a:ext>
            </a:extLst>
          </p:cNvPr>
          <p:cNvSpPr txBox="1"/>
          <p:nvPr/>
        </p:nvSpPr>
        <p:spPr>
          <a:xfrm>
            <a:off x="3819254" y="15619274"/>
            <a:ext cx="11929800" cy="719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marL="167355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  Pensar o homem em suas múltiplas dimensões, suas relações e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inter­relações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o outro, e com o meio,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constitui­se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em desafio a nossa sociedade. A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de forma interventora e complementar, pode promover a inclusão de deficientes físicos e mentais, favorecendo o desenvolvimento biopsicossocial. A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é um método terapêutico e educacional que utiliza o cavalo em uma abordagem interdisciplinar   nas   áreas   de saúde,   educação   e   equitação,   buscando   o desenvolvimento biopsicossocial de pessoas com deficiências. O cavalo produz um movimento tridimensional gerando benefícios ao praticante. Do ponto de vista da educação, a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auxilia no processo de inclusão do praticante, trabalhando interdisciplinarmente com o estudante inserido na rede regular. </a:t>
            </a:r>
            <a:endParaRPr dirty="0"/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94DFDDFC-1FDE-278F-32B6-F7C78AA50E2A}"/>
              </a:ext>
            </a:extLst>
          </p:cNvPr>
          <p:cNvSpPr txBox="1"/>
          <p:nvPr/>
        </p:nvSpPr>
        <p:spPr>
          <a:xfrm>
            <a:off x="2952987" y="10561750"/>
            <a:ext cx="26493300" cy="31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 algn="ctr">
              <a:lnSpc>
                <a:spcPct val="90000"/>
              </a:lnSpc>
            </a:pP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pt-BR" sz="4400" b="1" baseline="-25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 NOME COMPLETO DO AUTOR</a:t>
            </a:r>
            <a:r>
              <a:rPr lang="pt-BR" sz="4400" b="1" baseline="30000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pt-BR" sz="44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504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90000"/>
              </a:lnSpc>
              <a:spcBef>
                <a:spcPts val="3543"/>
              </a:spcBef>
            </a:pPr>
            <a:r>
              <a:rPr lang="pt-BR" sz="2933" b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 Curso ou a Função/IF Goiano Campus XXX. E-mail: emailinstitucional@ifgoiano.edu.br ; 2 Curso ou a Função/IF Goiano Campus XXX E-mail: emailinstitucional@ifgoiano.edu.br ; 3 Curso ou a Função/IF Goiano Campus XXX E-mail: emailinstitucional@ifgoiano.edu.br ; 4 Curso ou a Função/IF Goiano Campus XXX E-mail: emailinstitucional@ifgoiano.edu.br ; 5 Curso ou a Função/IF Goiano Campus XXX E-mail: emailinstitucional@ifgoiano.edu.br ; 6Curso ou a Função/ IF Goiano Campus XXX E-mail: emailinstitucional@ifgoiano.edu.br </a:t>
            </a:r>
            <a:endParaRPr sz="2933" b="1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6;p13">
            <a:extLst>
              <a:ext uri="{FF2B5EF4-FFF2-40B4-BE49-F238E27FC236}">
                <a16:creationId xmlns:a16="http://schemas.microsoft.com/office/drawing/2014/main" id="{B78A0C32-9E11-8FDC-1CE7-77515E26D46C}"/>
              </a:ext>
            </a:extLst>
          </p:cNvPr>
          <p:cNvSpPr txBox="1"/>
          <p:nvPr/>
        </p:nvSpPr>
        <p:spPr>
          <a:xfrm>
            <a:off x="4981844" y="13560550"/>
            <a:ext cx="9864900" cy="1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i="0" u="none" strike="noStrike" cap="none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Introdução</a:t>
            </a:r>
            <a:endParaRPr dirty="0"/>
          </a:p>
        </p:txBody>
      </p:sp>
      <p:sp>
        <p:nvSpPr>
          <p:cNvPr id="12" name="Google Shape;58;p13">
            <a:extLst>
              <a:ext uri="{FF2B5EF4-FFF2-40B4-BE49-F238E27FC236}">
                <a16:creationId xmlns:a16="http://schemas.microsoft.com/office/drawing/2014/main" id="{409C2F50-C4DA-5366-F9D3-BEC01EBE034C}"/>
              </a:ext>
            </a:extLst>
          </p:cNvPr>
          <p:cNvSpPr txBox="1"/>
          <p:nvPr/>
        </p:nvSpPr>
        <p:spPr>
          <a:xfrm>
            <a:off x="6926739" y="22704550"/>
            <a:ext cx="5635800" cy="171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i="0" u="none" strike="noStrike" cap="none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Objetivo</a:t>
            </a:r>
            <a:endParaRPr dirty="0"/>
          </a:p>
        </p:txBody>
      </p:sp>
      <p:sp>
        <p:nvSpPr>
          <p:cNvPr id="14" name="Google Shape;61;p13">
            <a:extLst>
              <a:ext uri="{FF2B5EF4-FFF2-40B4-BE49-F238E27FC236}">
                <a16:creationId xmlns:a16="http://schemas.microsoft.com/office/drawing/2014/main" id="{38B7EA0E-8206-D28B-615D-F7D38C6746F6}"/>
              </a:ext>
            </a:extLst>
          </p:cNvPr>
          <p:cNvSpPr txBox="1"/>
          <p:nvPr/>
        </p:nvSpPr>
        <p:spPr>
          <a:xfrm>
            <a:off x="4024058" y="24787324"/>
            <a:ext cx="11724900" cy="313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marL="167355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Habilitar, reeducar e reabilitar pessoas com deficiência (crianças, adolescentes, adultos e idosos), mediante a prática da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segundo as diretrizes da ANDE­BRASIL (Associação Nacional de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), bem como da Política Nacional de Saúde da Pessoa com Deficiência (Portaria MS/GM n° 1.060, de 05 de junho de 2002).</a:t>
            </a:r>
            <a:endParaRPr sz="3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59;p13">
            <a:extLst>
              <a:ext uri="{FF2B5EF4-FFF2-40B4-BE49-F238E27FC236}">
                <a16:creationId xmlns:a16="http://schemas.microsoft.com/office/drawing/2014/main" id="{29469540-68BC-5D76-ECD8-F757682AD97E}"/>
              </a:ext>
            </a:extLst>
          </p:cNvPr>
          <p:cNvSpPr txBox="1"/>
          <p:nvPr/>
        </p:nvSpPr>
        <p:spPr>
          <a:xfrm>
            <a:off x="5743645" y="28038862"/>
            <a:ext cx="8511600" cy="171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pt-BR" sz="66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Metodologia</a:t>
            </a:r>
            <a:endParaRPr dirty="0"/>
          </a:p>
        </p:txBody>
      </p:sp>
      <p:sp>
        <p:nvSpPr>
          <p:cNvPr id="18" name="Google Shape;57;p13">
            <a:extLst>
              <a:ext uri="{FF2B5EF4-FFF2-40B4-BE49-F238E27FC236}">
                <a16:creationId xmlns:a16="http://schemas.microsoft.com/office/drawing/2014/main" id="{0AF468B4-C50B-C642-9A64-3C101340EF9C}"/>
              </a:ext>
            </a:extLst>
          </p:cNvPr>
          <p:cNvSpPr txBox="1"/>
          <p:nvPr/>
        </p:nvSpPr>
        <p:spPr>
          <a:xfrm>
            <a:off x="16738632" y="13823950"/>
            <a:ext cx="11659127" cy="1304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pt-BR" sz="66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Resultados</a:t>
            </a:r>
            <a:endParaRPr dirty="0"/>
          </a:p>
        </p:txBody>
      </p:sp>
      <p:sp>
        <p:nvSpPr>
          <p:cNvPr id="20" name="Google Shape;67;p13">
            <a:extLst>
              <a:ext uri="{FF2B5EF4-FFF2-40B4-BE49-F238E27FC236}">
                <a16:creationId xmlns:a16="http://schemas.microsoft.com/office/drawing/2014/main" id="{97E72639-EE5A-B641-5756-EF8F2F292AD0}"/>
              </a:ext>
            </a:extLst>
          </p:cNvPr>
          <p:cNvSpPr txBox="1"/>
          <p:nvPr/>
        </p:nvSpPr>
        <p:spPr>
          <a:xfrm>
            <a:off x="16650246" y="15652750"/>
            <a:ext cx="11835900" cy="8364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lvl="0" algn="just">
              <a:buSzPts val="3300"/>
            </a:pPr>
            <a:r>
              <a:rPr lang="pt-BR" sz="3300" b="0" u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   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Cidadãos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urutaínos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 amparados pelo  Decreto  n°  3.289/99, a qual considera as seguintes categorias para pessoas com deficiência: I- Deficiência física – alteração  completa  ou parcial de um ou mais segmentos do corpo  humano,  acarretando  o  comprometimento  da  função física; II- Deficiência auditiva- perda parcial ou total das possibilidades   aditivas   sonoras;  III- Deficiência   visual –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aquidade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 visual igual ou menor que 20/200 no melhor olho, após a melhor correção, ou campo visual inferior a 20 (tabela de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Snellen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), ou ocorrência de ambas as situações; IV- Deficiência  mental- funcionamento  intelectual significativamente  inferior à  média, com manifestações  antes dos 18 anos, e limitações associadas a duas ou mais áreas de habilidades adaptativas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Verdana"/>
              <a:buNone/>
            </a:pPr>
            <a:endParaRPr sz="3300" b="0" u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Verdana"/>
              <a:buNone/>
            </a:pPr>
            <a:endParaRPr sz="3300" b="0" u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60;p13">
            <a:extLst>
              <a:ext uri="{FF2B5EF4-FFF2-40B4-BE49-F238E27FC236}">
                <a16:creationId xmlns:a16="http://schemas.microsoft.com/office/drawing/2014/main" id="{83588E5E-2C7E-3A5F-16E0-D125A7A9051F}"/>
              </a:ext>
            </a:extLst>
          </p:cNvPr>
          <p:cNvSpPr txBox="1"/>
          <p:nvPr/>
        </p:nvSpPr>
        <p:spPr>
          <a:xfrm>
            <a:off x="20008850" y="22815550"/>
            <a:ext cx="5239500" cy="1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i="0" u="none" strike="noStrike" cap="none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Conclusão</a:t>
            </a:r>
            <a:endParaRPr dirty="0"/>
          </a:p>
        </p:txBody>
      </p:sp>
      <p:sp>
        <p:nvSpPr>
          <p:cNvPr id="26" name="Google Shape;64;p13">
            <a:extLst>
              <a:ext uri="{FF2B5EF4-FFF2-40B4-BE49-F238E27FC236}">
                <a16:creationId xmlns:a16="http://schemas.microsoft.com/office/drawing/2014/main" id="{1EEEC450-B825-69B8-014F-9AD47E2A04C2}"/>
              </a:ext>
            </a:extLst>
          </p:cNvPr>
          <p:cNvSpPr txBox="1"/>
          <p:nvPr/>
        </p:nvSpPr>
        <p:spPr>
          <a:xfrm>
            <a:off x="16961282" y="24949150"/>
            <a:ext cx="11413800" cy="26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85"/>
              <a:buFont typeface="Arial"/>
              <a:buNone/>
            </a:pP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O acesso à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por meio do Centro Integrado de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Equoterapia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Urutaí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propicia a 18 cidadãos do Município de </a:t>
            </a:r>
            <a:r>
              <a:rPr lang="pt-BR" sz="33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Urutaí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 reabilitação de sua capacidade funcional, e a contribuição para sua inclusão em todas as esferas da vida social.</a:t>
            </a:r>
            <a:endParaRPr dirty="0"/>
          </a:p>
        </p:txBody>
      </p:sp>
      <p:sp>
        <p:nvSpPr>
          <p:cNvPr id="32" name="Google Shape;60;p13">
            <a:extLst>
              <a:ext uri="{FF2B5EF4-FFF2-40B4-BE49-F238E27FC236}">
                <a16:creationId xmlns:a16="http://schemas.microsoft.com/office/drawing/2014/main" id="{8EDF7F16-15FB-EEFB-0EA2-BCFF1E3DBE0B}"/>
              </a:ext>
            </a:extLst>
          </p:cNvPr>
          <p:cNvSpPr txBox="1"/>
          <p:nvPr/>
        </p:nvSpPr>
        <p:spPr>
          <a:xfrm>
            <a:off x="17296560" y="34616785"/>
            <a:ext cx="11189586" cy="207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pt-BR" sz="6600" b="1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Agradecimentos (opcional)</a:t>
            </a:r>
            <a:endParaRPr lang="pt-BR" sz="6600" b="1" dirty="0">
              <a:solidFill>
                <a:srgbClr val="2E0B5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130000"/>
              </a:lnSpc>
            </a:pPr>
            <a:endParaRPr dirty="0"/>
          </a:p>
        </p:txBody>
      </p:sp>
      <p:sp>
        <p:nvSpPr>
          <p:cNvPr id="34" name="Google Shape;64;p13">
            <a:extLst>
              <a:ext uri="{FF2B5EF4-FFF2-40B4-BE49-F238E27FC236}">
                <a16:creationId xmlns:a16="http://schemas.microsoft.com/office/drawing/2014/main" id="{9886420A-01A7-EA8D-42B7-12601E1BAE0A}"/>
              </a:ext>
            </a:extLst>
          </p:cNvPr>
          <p:cNvSpPr txBox="1"/>
          <p:nvPr/>
        </p:nvSpPr>
        <p:spPr>
          <a:xfrm>
            <a:off x="16827019" y="36597818"/>
            <a:ext cx="11413800" cy="161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lvl="0" algn="just">
              <a:buSzPts val="1485"/>
            </a:pPr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Indicar as fontes de financiamento (órgão/instituição) do Trabalho (caso tenha)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lvl="0" algn="just">
              <a:buSzPts val="1485"/>
            </a:pPr>
            <a:endParaRPr lang="pt-BR" sz="3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54;p13">
            <a:extLst>
              <a:ext uri="{FF2B5EF4-FFF2-40B4-BE49-F238E27FC236}">
                <a16:creationId xmlns:a16="http://schemas.microsoft.com/office/drawing/2014/main" id="{F456CA6C-FFE7-988D-0903-BDDE20A34421}"/>
              </a:ext>
            </a:extLst>
          </p:cNvPr>
          <p:cNvSpPr txBox="1"/>
          <p:nvPr/>
        </p:nvSpPr>
        <p:spPr>
          <a:xfrm>
            <a:off x="7109150" y="6967750"/>
            <a:ext cx="18179400" cy="35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0" b="1" dirty="0">
                <a:latin typeface="Calibri"/>
                <a:ea typeface="Calibri"/>
                <a:cs typeface="Calibri"/>
                <a:sym typeface="Calibri"/>
              </a:rPr>
              <a:t>TÍTULO DO TRABALHO</a:t>
            </a:r>
            <a:endParaRPr sz="19059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2;p13">
            <a:extLst>
              <a:ext uri="{FF2B5EF4-FFF2-40B4-BE49-F238E27FC236}">
                <a16:creationId xmlns:a16="http://schemas.microsoft.com/office/drawing/2014/main" id="{D6C72410-D95A-34F1-02E5-F6063900CF6F}"/>
              </a:ext>
            </a:extLst>
          </p:cNvPr>
          <p:cNvSpPr txBox="1"/>
          <p:nvPr/>
        </p:nvSpPr>
        <p:spPr>
          <a:xfrm>
            <a:off x="1861522" y="30054550"/>
            <a:ext cx="13887436" cy="9504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marL="2227263" lvl="0" indent="725488" algn="just"/>
            <a:r>
              <a:rPr lang="pt-BR" sz="3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Após sensibilização das comunidades locais, a população poderá ter acesso ao Centro Integrado de Equoterapia por meio de indicação médica. Os registros serão realizados por meio de fichas específicas, fotos e vídeos. Posteriormente, serão agendadas as avaliações com os profissionais da Equoterapia. O praticante, após passar por estes profissionais, é encaminhado para a aproximação com o cavalo. Neste momento, são feitas as progressões terapêuticas, como ambientação, aproximação,  descoberta, fase educativa e fase de separação.</a:t>
            </a:r>
          </a:p>
          <a:p>
            <a:pPr marL="2228005" lvl="0" algn="just"/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O programa de equoterapia é dividido em três etapas básicas:</a:t>
            </a:r>
          </a:p>
          <a:p>
            <a:pPr marL="2228005" lvl="0" algn="just"/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1 – Hipoterapia (sessão semanal de 30 minutos, buscando estimular o controle postural e as funções psicomotoras)</a:t>
            </a:r>
          </a:p>
          <a:p>
            <a:pPr marL="2228005" lvl="0" algn="just"/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2 – Educação (sessão mensal de 30 minutos, promovendo a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auto-estima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auto-disciplina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 e controle emocional)</a:t>
            </a:r>
          </a:p>
          <a:p>
            <a:pPr marL="2228005" lvl="0" algn="just"/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pt-BR" sz="3300" dirty="0" err="1">
                <a:latin typeface="Arial" panose="020B0604020202020204" pitchFamily="34" charset="0"/>
                <a:cs typeface="Arial" panose="020B0604020202020204" pitchFamily="34" charset="0"/>
              </a:rPr>
              <a:t>Pré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-esportivo (exercícios educativos de iniciação ao hipismo)</a:t>
            </a:r>
            <a:endParaRPr lang="pt-BR" sz="33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167355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" name="Google Shape;60;p13">
            <a:extLst>
              <a:ext uri="{FF2B5EF4-FFF2-40B4-BE49-F238E27FC236}">
                <a16:creationId xmlns:a16="http://schemas.microsoft.com/office/drawing/2014/main" id="{AAC6B4C1-45E6-1B1E-E19F-8BCCB3133C58}"/>
              </a:ext>
            </a:extLst>
          </p:cNvPr>
          <p:cNvSpPr txBox="1"/>
          <p:nvPr/>
        </p:nvSpPr>
        <p:spPr>
          <a:xfrm>
            <a:off x="17019483" y="28038862"/>
            <a:ext cx="11189586" cy="2070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1900" tIns="193375" rIns="371900" bIns="193375" anchor="t" anchorCtr="0">
            <a:spAutoFit/>
          </a:bodyPr>
          <a:lstStyle/>
          <a:p>
            <a:pPr lvl="0" algn="ctr">
              <a:lnSpc>
                <a:spcPct val="130000"/>
              </a:lnSpc>
            </a:pPr>
            <a:r>
              <a:rPr lang="pt-BR" sz="6600" b="1" dirty="0">
                <a:solidFill>
                  <a:srgbClr val="2E0B57"/>
                </a:solidFill>
                <a:latin typeface="Calibri"/>
                <a:ea typeface="Calibri"/>
                <a:cs typeface="Calibri"/>
                <a:sym typeface="Calibri"/>
              </a:rPr>
              <a:t>Referências</a:t>
            </a:r>
          </a:p>
          <a:p>
            <a:pPr lvl="0" algn="ctr">
              <a:lnSpc>
                <a:spcPct val="130000"/>
              </a:lnSpc>
            </a:pPr>
            <a:endParaRPr dirty="0"/>
          </a:p>
        </p:txBody>
      </p:sp>
      <p:sp>
        <p:nvSpPr>
          <p:cNvPr id="42" name="Google Shape;64;p13">
            <a:extLst>
              <a:ext uri="{FF2B5EF4-FFF2-40B4-BE49-F238E27FC236}">
                <a16:creationId xmlns:a16="http://schemas.microsoft.com/office/drawing/2014/main" id="{2EAA67C8-9154-E184-E102-A7BA47E79CFC}"/>
              </a:ext>
            </a:extLst>
          </p:cNvPr>
          <p:cNvSpPr txBox="1"/>
          <p:nvPr/>
        </p:nvSpPr>
        <p:spPr>
          <a:xfrm>
            <a:off x="16352655" y="30130750"/>
            <a:ext cx="11413800" cy="110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475" tIns="42900" rIns="82475" bIns="42900" anchor="t" anchorCtr="0">
            <a:spAutoFit/>
          </a:bodyPr>
          <a:lstStyle/>
          <a:p>
            <a:pPr lvl="0" algn="just">
              <a:buSzPts val="1485"/>
            </a:pPr>
            <a:r>
              <a:rPr lang="pt-BR" sz="33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    </a:t>
            </a:r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Inserir as referências</a:t>
            </a:r>
            <a:r>
              <a:rPr lang="pt-BR" sz="33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lvl="0" algn="just">
              <a:buSzPts val="1485"/>
            </a:pPr>
            <a:endParaRPr lang="pt-BR" sz="3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707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Verdana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Cópia de Modelo de Pôster</dc:title>
  <cp:lastModifiedBy>Amarildo de Lima Oliveira Júnior</cp:lastModifiedBy>
  <cp:revision>16</cp:revision>
  <dcterms:created xsi:type="dcterms:W3CDTF">2006-08-16T00:00:00Z</dcterms:created>
  <dcterms:modified xsi:type="dcterms:W3CDTF">2026-08-26T13:42:30Z</dcterms:modified>
  <dc:identifier>DAHSwpkFUHM</dc:identifier>
</cp:coreProperties>
</file>