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28798838" cy="39598600"/>
  <p:notesSz cx="7104063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2472">
          <p15:clr>
            <a:srgbClr val="A4A3A4"/>
          </p15:clr>
        </p15:guide>
        <p15:guide id="2" pos="9083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JRtWqYKDOCUa2mxcu3ZVRgG5d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" d="100"/>
          <a:sy n="20" d="100"/>
        </p:scale>
        <p:origin x="1518" y="-1062"/>
      </p:cViewPr>
      <p:guideLst>
        <p:guide orient="horz" pos="12472"/>
        <p:guide pos="90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4313" y="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97113" y="1279525"/>
            <a:ext cx="251142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86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86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86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86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86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86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86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86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86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85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97113" y="1279525"/>
            <a:ext cx="251142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655d88eaec_2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97113" y="1279525"/>
            <a:ext cx="2511300" cy="3454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655d88eaec_2_1:notes"/>
          <p:cNvSpPr txBox="1">
            <a:spLocks noGrp="1"/>
          </p:cNvSpPr>
          <p:nvPr>
            <p:ph type="body" idx="1"/>
          </p:nvPr>
        </p:nvSpPr>
        <p:spPr>
          <a:xfrm>
            <a:off x="711200" y="4926013"/>
            <a:ext cx="5683200" cy="4029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g3655d88eaec_2_1:notes"/>
          <p:cNvSpPr txBox="1">
            <a:spLocks noGrp="1"/>
          </p:cNvSpPr>
          <p:nvPr>
            <p:ph type="sldNum" idx="12"/>
          </p:nvPr>
        </p:nvSpPr>
        <p:spPr>
          <a:xfrm>
            <a:off x="4024313" y="9721850"/>
            <a:ext cx="3078300" cy="512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2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2159913" y="6480607"/>
            <a:ext cx="24479012" cy="13786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897"/>
              <a:buFont typeface="Calibri"/>
              <a:buNone/>
              <a:defRPr sz="1889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3599855" y="20798434"/>
            <a:ext cx="21599129" cy="9560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3150"/>
              </a:spcBef>
              <a:spcAft>
                <a:spcPts val="0"/>
              </a:spcAft>
              <a:buClr>
                <a:schemeClr val="dk1"/>
              </a:buClr>
              <a:buSzPts val="7559"/>
              <a:buNone/>
              <a:defRPr sz="7558"/>
            </a:lvl1pPr>
            <a:lvl2pPr lvl="1" algn="ctr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sz="6299"/>
            </a:lvl2pPr>
            <a:lvl3pPr lvl="2" algn="ctr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3pPr>
            <a:lvl4pPr lvl="3" algn="ctr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5039"/>
            </a:lvl4pPr>
            <a:lvl5pPr lvl="4" algn="ctr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5039"/>
            </a:lvl5pPr>
            <a:lvl6pPr lvl="5" algn="ctr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5039"/>
            </a:lvl6pPr>
            <a:lvl7pPr lvl="6" algn="ctr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5039"/>
            </a:lvl7pPr>
            <a:lvl8pPr lvl="7" algn="ctr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5039"/>
            </a:lvl8pPr>
            <a:lvl9pPr lvl="8" algn="ctr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5039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1979920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9539615" y="36702044"/>
            <a:ext cx="9719608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20339179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979920" y="2108267"/>
            <a:ext cx="24838998" cy="7653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1836945" y="10684269"/>
            <a:ext cx="25124948" cy="24838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1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1979920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9539615" y="36702044"/>
            <a:ext cx="9719608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20339179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6935053" y="15782376"/>
            <a:ext cx="33557983" cy="6209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5664438" y="9752619"/>
            <a:ext cx="33557983" cy="18269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1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1979920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9539615" y="36702044"/>
            <a:ext cx="9719608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20339179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">
  <p:cSld name="Conten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dt" idx="10"/>
          </p:nvPr>
        </p:nvSpPr>
        <p:spPr>
          <a:xfrm>
            <a:off x="1979920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ftr" idx="11"/>
          </p:nvPr>
        </p:nvSpPr>
        <p:spPr>
          <a:xfrm>
            <a:off x="9539615" y="36702044"/>
            <a:ext cx="9719608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sldNum" idx="12"/>
          </p:nvPr>
        </p:nvSpPr>
        <p:spPr>
          <a:xfrm>
            <a:off x="20339179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body" idx="1"/>
          </p:nvPr>
        </p:nvSpPr>
        <p:spPr>
          <a:xfrm>
            <a:off x="1979964" y="3184720"/>
            <a:ext cx="24839545" cy="3209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1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1979920" y="2108267"/>
            <a:ext cx="24838998" cy="7653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1979920" y="10541294"/>
            <a:ext cx="24838998" cy="25124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1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1979920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9539615" y="36702044"/>
            <a:ext cx="9719608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20339179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1964922" y="9872162"/>
            <a:ext cx="24838998" cy="16471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897"/>
              <a:buFont typeface="Calibri"/>
              <a:buNone/>
              <a:defRPr sz="1889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1964922" y="26499908"/>
            <a:ext cx="24838998" cy="8662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150"/>
              </a:spcBef>
              <a:spcAft>
                <a:spcPts val="0"/>
              </a:spcAft>
              <a:buClr>
                <a:schemeClr val="dk1"/>
              </a:buClr>
              <a:buSzPts val="7559"/>
              <a:buNone/>
              <a:defRPr sz="7558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6299"/>
              <a:buNone/>
              <a:defRPr sz="6299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5039"/>
              <a:buNone/>
              <a:defRPr sz="503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5039"/>
              <a:buNone/>
              <a:defRPr sz="503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5039"/>
              <a:buNone/>
              <a:defRPr sz="503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5039"/>
              <a:buNone/>
              <a:defRPr sz="503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5039"/>
              <a:buNone/>
              <a:defRPr sz="503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5039"/>
              <a:buNone/>
              <a:defRPr sz="503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1979920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9539615" y="36702044"/>
            <a:ext cx="9719608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20339179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1979920" y="2108267"/>
            <a:ext cx="24838998" cy="7653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979920" y="10541294"/>
            <a:ext cx="12239506" cy="25124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1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14579412" y="10541294"/>
            <a:ext cx="12239506" cy="25124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1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1979920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9539615" y="36702044"/>
            <a:ext cx="9719608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20339179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1983671" y="2108267"/>
            <a:ext cx="24838998" cy="7653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1983675" y="9707160"/>
            <a:ext cx="12183256" cy="4757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150"/>
              </a:spcBef>
              <a:spcAft>
                <a:spcPts val="0"/>
              </a:spcAft>
              <a:buClr>
                <a:schemeClr val="dk1"/>
              </a:buClr>
              <a:buSzPts val="7559"/>
              <a:buNone/>
              <a:defRPr sz="7558" b="1"/>
            </a:lvl1pPr>
            <a:lvl2pPr marL="914400" lvl="1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sz="6299" b="1"/>
            </a:lvl2pPr>
            <a:lvl3pPr marL="1371600" lvl="2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3pPr>
            <a:lvl4pPr marL="1828800" lvl="3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5039" b="1"/>
            </a:lvl4pPr>
            <a:lvl5pPr marL="2286000" lvl="4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5039" b="1"/>
            </a:lvl5pPr>
            <a:lvl6pPr marL="2743200" lvl="5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5039" b="1"/>
            </a:lvl6pPr>
            <a:lvl7pPr marL="3200400" lvl="6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5039" b="1"/>
            </a:lvl7pPr>
            <a:lvl8pPr marL="3657600" lvl="7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5039" b="1"/>
            </a:lvl8pPr>
            <a:lvl9pPr marL="4114800" lvl="8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5039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1983675" y="14464489"/>
            <a:ext cx="12183256" cy="21275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1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14579413" y="9707160"/>
            <a:ext cx="12243257" cy="4757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150"/>
              </a:spcBef>
              <a:spcAft>
                <a:spcPts val="0"/>
              </a:spcAft>
              <a:buClr>
                <a:schemeClr val="dk1"/>
              </a:buClr>
              <a:buSzPts val="7559"/>
              <a:buNone/>
              <a:defRPr sz="7558" b="1"/>
            </a:lvl1pPr>
            <a:lvl2pPr marL="914400" lvl="1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sz="6299" b="1"/>
            </a:lvl2pPr>
            <a:lvl3pPr marL="1371600" lvl="2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3pPr>
            <a:lvl4pPr marL="1828800" lvl="3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5039" b="1"/>
            </a:lvl4pPr>
            <a:lvl5pPr marL="2286000" lvl="4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5039" b="1"/>
            </a:lvl5pPr>
            <a:lvl6pPr marL="2743200" lvl="5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5039" b="1"/>
            </a:lvl6pPr>
            <a:lvl7pPr marL="3200400" lvl="6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5039" b="1"/>
            </a:lvl7pPr>
            <a:lvl8pPr marL="3657600" lvl="7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5039" b="1"/>
            </a:lvl8pPr>
            <a:lvl9pPr marL="4114800" lvl="8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5039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14579413" y="14464489"/>
            <a:ext cx="12243257" cy="21275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1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1979920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9539615" y="36702044"/>
            <a:ext cx="9719608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20339179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1979920" y="2108267"/>
            <a:ext cx="24838998" cy="7653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1979920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9539615" y="36702044"/>
            <a:ext cx="9719608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0339179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1979920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9539615" y="36702044"/>
            <a:ext cx="9719608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20339179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1983671" y="2639907"/>
            <a:ext cx="9288375" cy="92396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78"/>
              <a:buFont typeface="Calibri"/>
              <a:buNone/>
              <a:defRPr sz="1007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12243257" y="5701474"/>
            <a:ext cx="14579412" cy="28140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868553" algn="l">
              <a:lnSpc>
                <a:spcPct val="90000"/>
              </a:lnSpc>
              <a:spcBef>
                <a:spcPts val="3150"/>
              </a:spcBef>
              <a:spcAft>
                <a:spcPts val="0"/>
              </a:spcAft>
              <a:buClr>
                <a:schemeClr val="dk1"/>
              </a:buClr>
              <a:buSzPts val="10078"/>
              <a:buChar char="•"/>
              <a:defRPr sz="10078"/>
            </a:lvl1pPr>
            <a:lvl2pPr marL="914400" lvl="1" indent="-788606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8819"/>
              <a:buChar char="•"/>
              <a:defRPr sz="8819"/>
            </a:lvl2pPr>
            <a:lvl3pPr marL="1371600" lvl="2" indent="-708596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559"/>
              <a:buChar char="•"/>
              <a:defRPr sz="7558"/>
            </a:lvl3pPr>
            <a:lvl4pPr marL="1828800" lvl="3" indent="-628586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6299"/>
            </a:lvl4pPr>
            <a:lvl5pPr marL="2286000" lvl="4" indent="-628586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6299"/>
            </a:lvl5pPr>
            <a:lvl6pPr marL="2743200" lvl="5" indent="-628586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6299"/>
            </a:lvl6pPr>
            <a:lvl7pPr marL="3200400" lvl="6" indent="-628586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6299"/>
            </a:lvl7pPr>
            <a:lvl8pPr marL="3657600" lvl="7" indent="-628586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6299"/>
            </a:lvl8pPr>
            <a:lvl9pPr marL="4114800" lvl="8" indent="-628586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6299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1983671" y="11879580"/>
            <a:ext cx="9288375" cy="22008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150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5039"/>
            </a:lvl1pPr>
            <a:lvl2pPr marL="914400" lvl="1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4409"/>
              <a:buNone/>
              <a:defRPr sz="4409"/>
            </a:lvl2pPr>
            <a:lvl3pPr marL="1371600" lvl="2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779"/>
              <a:buNone/>
              <a:defRPr sz="3779"/>
            </a:lvl3pPr>
            <a:lvl4pPr marL="1828800" lvl="3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3150"/>
            </a:lvl4pPr>
            <a:lvl5pPr marL="2286000" lvl="4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3150"/>
            </a:lvl5pPr>
            <a:lvl6pPr marL="2743200" lvl="5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3150"/>
            </a:lvl6pPr>
            <a:lvl7pPr marL="3200400" lvl="6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3150"/>
            </a:lvl7pPr>
            <a:lvl8pPr marL="3657600" lvl="7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3150"/>
            </a:lvl8pPr>
            <a:lvl9pPr marL="4114800" lvl="8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315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1979920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9539615" y="36702044"/>
            <a:ext cx="9719608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20339179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1983671" y="2639907"/>
            <a:ext cx="9288375" cy="92396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78"/>
              <a:buFont typeface="Calibri"/>
              <a:buNone/>
              <a:defRPr sz="1007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12243257" y="5701474"/>
            <a:ext cx="14579412" cy="28140672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1983671" y="11879580"/>
            <a:ext cx="9288375" cy="22008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150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5039"/>
            </a:lvl1pPr>
            <a:lvl2pPr marL="914400" lvl="1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4409"/>
              <a:buNone/>
              <a:defRPr sz="4409"/>
            </a:lvl2pPr>
            <a:lvl3pPr marL="1371600" lvl="2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779"/>
              <a:buNone/>
              <a:defRPr sz="3779"/>
            </a:lvl3pPr>
            <a:lvl4pPr marL="1828800" lvl="3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3150"/>
            </a:lvl4pPr>
            <a:lvl5pPr marL="2286000" lvl="4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3150"/>
            </a:lvl5pPr>
            <a:lvl6pPr marL="2743200" lvl="5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3150"/>
            </a:lvl6pPr>
            <a:lvl7pPr marL="3200400" lvl="6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3150"/>
            </a:lvl7pPr>
            <a:lvl8pPr marL="3657600" lvl="7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3150"/>
            </a:lvl8pPr>
            <a:lvl9pPr marL="4114800" lvl="8" indent="-228600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315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1979920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9539615" y="36702044"/>
            <a:ext cx="9719608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20339179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1979920" y="2108267"/>
            <a:ext cx="24838998" cy="7653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858"/>
              <a:buFont typeface="Calibri"/>
              <a:buNone/>
              <a:defRPr sz="138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1979920" y="10541294"/>
            <a:ext cx="24838998" cy="25124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788606" algn="l" rtl="0">
              <a:lnSpc>
                <a:spcPct val="90000"/>
              </a:lnSpc>
              <a:spcBef>
                <a:spcPts val="3150"/>
              </a:spcBef>
              <a:spcAft>
                <a:spcPts val="0"/>
              </a:spcAft>
              <a:buClr>
                <a:schemeClr val="dk1"/>
              </a:buClr>
              <a:buSzPts val="8819"/>
              <a:buFont typeface="Arial"/>
              <a:buChar char="•"/>
              <a:defRPr sz="881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08596" algn="l" rtl="0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559"/>
              <a:buFont typeface="Arial"/>
              <a:buChar char="•"/>
              <a:defRPr sz="75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28586" algn="l" rtl="0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6299"/>
              <a:buFont typeface="Arial"/>
              <a:buChar char="•"/>
              <a:defRPr sz="62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88581" algn="l" rtl="0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/>
              <a:buChar char="•"/>
              <a:defRPr sz="56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88581" algn="l" rtl="0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/>
              <a:buChar char="•"/>
              <a:defRPr sz="56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88581" algn="l" rtl="0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/>
              <a:buChar char="•"/>
              <a:defRPr sz="56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88581" algn="l" rtl="0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/>
              <a:buChar char="•"/>
              <a:defRPr sz="56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88581" algn="l" rtl="0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/>
              <a:buChar char="•"/>
              <a:defRPr sz="56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88581" algn="l" rtl="0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/>
              <a:buChar char="•"/>
              <a:defRPr sz="56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1979920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7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9539615" y="36702044"/>
            <a:ext cx="9719608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7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0339179" y="36702044"/>
            <a:ext cx="6479739" cy="210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37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37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37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37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37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37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37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37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37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53761" y="-29657"/>
            <a:ext cx="29097958" cy="489041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" descr="C:\Users\Usuario\OneDrive - ufmt.br\PROCEV\SEREX\Banner\imgm@2x.pngimgm@2x"/>
          <p:cNvPicPr preferRelativeResize="0"/>
          <p:nvPr/>
        </p:nvPicPr>
        <p:blipFill rotWithShape="1">
          <a:blip r:embed="rId4">
            <a:alphaModFix/>
          </a:blip>
          <a:srcRect l="153" r="153"/>
          <a:stretch/>
        </p:blipFill>
        <p:spPr>
          <a:xfrm>
            <a:off x="15812711" y="16920878"/>
            <a:ext cx="6466592" cy="6469823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 txBox="1"/>
          <p:nvPr/>
        </p:nvSpPr>
        <p:spPr>
          <a:xfrm>
            <a:off x="3049400" y="5609303"/>
            <a:ext cx="245643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000" b="1" i="0" u="none" strike="noStrike" cap="none">
                <a:solidFill>
                  <a:schemeClr val="dk1"/>
                </a:solidFill>
              </a:rPr>
              <a:t>TÍTULO DO RESUMO</a:t>
            </a:r>
            <a:endParaRPr sz="7000">
              <a:solidFill>
                <a:schemeClr val="dk1"/>
              </a:solidFill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049400" y="9110642"/>
            <a:ext cx="9876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200" b="1" i="1" u="none" strike="noStrike" cap="none" dirty="0">
                <a:solidFill>
                  <a:srgbClr val="2E75B5"/>
                </a:solidFill>
              </a:rPr>
              <a:t>INTRODUÇÃO</a:t>
            </a:r>
            <a:endParaRPr sz="4200" dirty="0"/>
          </a:p>
        </p:txBody>
      </p:sp>
      <p:sp>
        <p:nvSpPr>
          <p:cNvPr id="97" name="Google Shape;97;p1"/>
          <p:cNvSpPr txBox="1"/>
          <p:nvPr/>
        </p:nvSpPr>
        <p:spPr>
          <a:xfrm>
            <a:off x="15809561" y="23767476"/>
            <a:ext cx="9876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200" b="1" i="1">
                <a:solidFill>
                  <a:srgbClr val="2E75B5"/>
                </a:solidFill>
              </a:rPr>
              <a:t>RESULTADOS E DISCUSSÕES</a:t>
            </a:r>
            <a:endParaRPr sz="4200" b="1"/>
          </a:p>
        </p:txBody>
      </p:sp>
      <p:sp>
        <p:nvSpPr>
          <p:cNvPr id="98" name="Google Shape;98;p1"/>
          <p:cNvSpPr txBox="1"/>
          <p:nvPr/>
        </p:nvSpPr>
        <p:spPr>
          <a:xfrm>
            <a:off x="3049400" y="17723906"/>
            <a:ext cx="9876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200" b="1" i="1" dirty="0">
                <a:solidFill>
                  <a:srgbClr val="2E75B5"/>
                </a:solidFill>
              </a:rPr>
              <a:t>OBJETIVOS</a:t>
            </a:r>
            <a:endParaRPr sz="4200" dirty="0"/>
          </a:p>
        </p:txBody>
      </p:sp>
      <p:sp>
        <p:nvSpPr>
          <p:cNvPr id="99" name="Google Shape;99;p1"/>
          <p:cNvSpPr txBox="1"/>
          <p:nvPr/>
        </p:nvSpPr>
        <p:spPr>
          <a:xfrm>
            <a:off x="15862054" y="9099353"/>
            <a:ext cx="9876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200" b="1" i="1">
                <a:solidFill>
                  <a:srgbClr val="2E75B5"/>
                </a:solidFill>
              </a:rPr>
              <a:t>MATERIAIS E MÉTODOS</a:t>
            </a:r>
            <a:endParaRPr sz="4200" b="1"/>
          </a:p>
        </p:txBody>
      </p:sp>
      <p:sp>
        <p:nvSpPr>
          <p:cNvPr id="100" name="Google Shape;100;p1"/>
          <p:cNvSpPr txBox="1"/>
          <p:nvPr/>
        </p:nvSpPr>
        <p:spPr>
          <a:xfrm>
            <a:off x="3049400" y="6749460"/>
            <a:ext cx="245643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>
                <a:solidFill>
                  <a:schemeClr val="dk1"/>
                </a:solidFill>
              </a:rPr>
              <a:t>Nome do Autor / Autores</a:t>
            </a:r>
            <a:endParaRPr sz="4000" b="1">
              <a:solidFill>
                <a:schemeClr val="dk1"/>
              </a:solidFill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3088911" y="10207902"/>
            <a:ext cx="11751600" cy="66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3400" dirty="0">
                <a:solidFill>
                  <a:schemeClr val="dk1"/>
                </a:solidFill>
              </a:rPr>
              <a:t>Leia as orientações na página a seguir e complete este espaço editando a caixa de texto com o seu conteúdo textual. Este é apenas um texto de exemplo.</a:t>
            </a:r>
            <a:endParaRPr sz="3400"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3400">
                <a:solidFill>
                  <a:schemeClr val="dk1"/>
                </a:solidFill>
              </a:rPr>
              <a:t>Insira quantas imagens e recursos gráficos forem desejados, e ajuste os tamanhos e posições livremente para que as informações fiquem ordenadas e proporcionem boa compreensão. </a:t>
            </a:r>
            <a:r>
              <a:rPr lang="pt-BR" sz="3400" dirty="0">
                <a:solidFill>
                  <a:schemeClr val="dk1"/>
                </a:solidFill>
              </a:rPr>
              <a:t>Os espaços, posições e tamanhos deverão ser ajustados ao conteúdo do seu banner.</a:t>
            </a:r>
            <a:endParaRPr sz="3400"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3400" dirty="0">
                <a:solidFill>
                  <a:schemeClr val="dk1"/>
                </a:solidFill>
              </a:rPr>
              <a:t>Organize as informações de modo que as ideias centrais do trabalho sejam facilmente compreendidas.</a:t>
            </a:r>
            <a:endParaRPr sz="3400" dirty="0">
              <a:solidFill>
                <a:schemeClr val="dk1"/>
              </a:solidFill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15849072" y="24462142"/>
            <a:ext cx="11751600" cy="30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400">
                <a:solidFill>
                  <a:schemeClr val="dk1"/>
                </a:solidFill>
              </a:rPr>
              <a:t>Devem ser apresentados os principais resultados obtidos nos estudos. </a:t>
            </a:r>
            <a:endParaRPr sz="34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pt-BR" sz="3600">
                <a:solidFill>
                  <a:schemeClr val="dk1"/>
                </a:solidFill>
              </a:rPr>
              <a:t>observações: para o caso de projetos onde ainda não há resultados esse campo pode ser substituídos por I Resultados Esperados. </a:t>
            </a:r>
            <a:endParaRPr sz="3400">
              <a:solidFill>
                <a:schemeClr val="dk1"/>
              </a:solidFill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049400" y="18787300"/>
            <a:ext cx="11751600" cy="11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3400">
                <a:solidFill>
                  <a:schemeClr val="dk1"/>
                </a:solidFill>
              </a:rPr>
              <a:t>Descrever os objetivos</a:t>
            </a:r>
            <a:endParaRPr sz="3400">
              <a:solidFill>
                <a:schemeClr val="dk1"/>
              </a:solidFill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15901564" y="10128881"/>
            <a:ext cx="11751600" cy="26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pt-BR" sz="3400">
                <a:solidFill>
                  <a:schemeClr val="dk1"/>
                </a:solidFill>
              </a:rPr>
              <a:t>Deve ser apresentada a metodologia do trabalho.É adequada a utilização de gráficos, figuras e tabelas, desde que estejam em tamanho compatível à visualização em uma distância de pelo menos 2 metros </a:t>
            </a:r>
            <a:endParaRPr sz="320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844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036418" y="7475323"/>
            <a:ext cx="245643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</a:rPr>
              <a:t>INSTITUTO/FACULDADE/CAMPUS - (e-mail)</a:t>
            </a:r>
            <a:endParaRPr sz="2800">
              <a:solidFill>
                <a:schemeClr val="dk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6" name="Google Shape;106;p1" descr="C:\Users\Usuario\OneDrive - ufmt.br\PROCEV\SEREX\Banner\imgm@2x.pngimgm@2x"/>
          <p:cNvPicPr preferRelativeResize="0"/>
          <p:nvPr/>
        </p:nvPicPr>
        <p:blipFill rotWithShape="1">
          <a:blip r:embed="rId4">
            <a:alphaModFix/>
          </a:blip>
          <a:srcRect l="159" r="159"/>
          <a:stretch/>
        </p:blipFill>
        <p:spPr>
          <a:xfrm>
            <a:off x="3075929" y="23994038"/>
            <a:ext cx="5334466" cy="533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" descr="C:\Users\Usuario\OneDrive - ufmt.br\PROCEV\SEREX\Banner\imgm@2x.pngimgm@2x"/>
          <p:cNvPicPr preferRelativeResize="0"/>
          <p:nvPr/>
        </p:nvPicPr>
        <p:blipFill rotWithShape="1">
          <a:blip r:embed="rId4">
            <a:alphaModFix/>
          </a:blip>
          <a:srcRect l="159" r="159"/>
          <a:stretch/>
        </p:blipFill>
        <p:spPr>
          <a:xfrm>
            <a:off x="9386302" y="23994038"/>
            <a:ext cx="5334466" cy="533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" descr="C:\Users\Usuario\OneDrive - ufmt.br\PROCEV\SEREX\Banner\imgm@2x.pngimgm@2x"/>
          <p:cNvPicPr preferRelativeResize="0"/>
          <p:nvPr/>
        </p:nvPicPr>
        <p:blipFill rotWithShape="1">
          <a:blip r:embed="rId4">
            <a:alphaModFix/>
          </a:blip>
          <a:srcRect l="152" r="151"/>
          <a:stretch/>
        </p:blipFill>
        <p:spPr>
          <a:xfrm>
            <a:off x="24210033" y="17108233"/>
            <a:ext cx="2916668" cy="291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" descr="C:\Users\Usuario\OneDrive - ufmt.br\PROCEV\SEREX\Banner\imgm@2x.pngimgm@2x"/>
          <p:cNvPicPr preferRelativeResize="0"/>
          <p:nvPr/>
        </p:nvPicPr>
        <p:blipFill rotWithShape="1">
          <a:blip r:embed="rId4">
            <a:alphaModFix/>
          </a:blip>
          <a:srcRect l="152" r="151"/>
          <a:stretch/>
        </p:blipFill>
        <p:spPr>
          <a:xfrm>
            <a:off x="24210033" y="20472701"/>
            <a:ext cx="2916668" cy="291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83" y="36730414"/>
            <a:ext cx="28798555" cy="2891468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"/>
          <p:cNvSpPr txBox="1"/>
          <p:nvPr/>
        </p:nvSpPr>
        <p:spPr>
          <a:xfrm>
            <a:off x="15862054" y="28555506"/>
            <a:ext cx="9876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200" b="1" i="1">
                <a:solidFill>
                  <a:srgbClr val="2E75B5"/>
                </a:solidFill>
              </a:rPr>
              <a:t>CONCLUSÕES</a:t>
            </a:r>
            <a:endParaRPr sz="4200" b="1"/>
          </a:p>
        </p:txBody>
      </p:sp>
      <p:sp>
        <p:nvSpPr>
          <p:cNvPr id="112" name="Google Shape;112;p1"/>
          <p:cNvSpPr txBox="1"/>
          <p:nvPr/>
        </p:nvSpPr>
        <p:spPr>
          <a:xfrm>
            <a:off x="15901564" y="29250172"/>
            <a:ext cx="11751600" cy="17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3400">
                <a:solidFill>
                  <a:schemeClr val="dk1"/>
                </a:solidFill>
              </a:rPr>
              <a:t>Apresentar sucintamente os aspectos conclusivos do trabalho</a:t>
            </a:r>
            <a:endParaRPr sz="3400">
              <a:solidFill>
                <a:schemeClr val="dk1"/>
              </a:solidFill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243">
              <a:solidFill>
                <a:schemeClr val="dk1"/>
              </a:solidFill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15809554" y="31497481"/>
            <a:ext cx="9876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200" b="1" i="1">
                <a:solidFill>
                  <a:srgbClr val="2E75B5"/>
                </a:solidFill>
              </a:rPr>
              <a:t>AGRADECIMENTOS</a:t>
            </a:r>
            <a:endParaRPr sz="4200" b="1"/>
          </a:p>
        </p:txBody>
      </p:sp>
      <p:sp>
        <p:nvSpPr>
          <p:cNvPr id="114" name="Google Shape;114;p1"/>
          <p:cNvSpPr txBox="1"/>
          <p:nvPr/>
        </p:nvSpPr>
        <p:spPr>
          <a:xfrm>
            <a:off x="15849064" y="32192147"/>
            <a:ext cx="11751600" cy="53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44">
                <a:solidFill>
                  <a:schemeClr val="dk1"/>
                </a:solidFill>
              </a:rPr>
              <a:t>Opcional</a:t>
            </a:r>
            <a:endParaRPr/>
          </a:p>
        </p:txBody>
      </p:sp>
      <p:sp>
        <p:nvSpPr>
          <p:cNvPr id="115" name="Google Shape;115;p1"/>
          <p:cNvSpPr txBox="1"/>
          <p:nvPr/>
        </p:nvSpPr>
        <p:spPr>
          <a:xfrm>
            <a:off x="493354" y="34852481"/>
            <a:ext cx="9876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200" b="1" i="1">
                <a:solidFill>
                  <a:srgbClr val="2E75B5"/>
                </a:solidFill>
              </a:rPr>
              <a:t>REFERÊNCIAS</a:t>
            </a:r>
            <a:endParaRPr sz="4200" b="1"/>
          </a:p>
        </p:txBody>
      </p:sp>
      <p:sp>
        <p:nvSpPr>
          <p:cNvPr id="116" name="Google Shape;116;p1"/>
          <p:cNvSpPr txBox="1"/>
          <p:nvPr/>
        </p:nvSpPr>
        <p:spPr>
          <a:xfrm>
            <a:off x="532890" y="35547150"/>
            <a:ext cx="28083900" cy="10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</a:rPr>
              <a:t>Lorem ipsum dolor sit amet, consectetuer adipiscing elit, sed diam nonummy nibh euismod tincidunt ut laoreet dolore magna aliquam erat volutpat. Ut wisi enim ad minim veniam,  facilisi.</a:t>
            </a:r>
            <a:endParaRPr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655d88eaec_2_1"/>
          <p:cNvSpPr txBox="1"/>
          <p:nvPr/>
        </p:nvSpPr>
        <p:spPr>
          <a:xfrm>
            <a:off x="0" y="0"/>
            <a:ext cx="28798800" cy="132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600" b="1" u="sng">
                <a:solidFill>
                  <a:schemeClr val="dk1"/>
                </a:solidFill>
              </a:rPr>
              <a:t>Orientações para confecção do pôster:</a:t>
            </a:r>
            <a:endParaRPr sz="6600" b="1" u="sng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4600">
                <a:solidFill>
                  <a:schemeClr val="dk1"/>
                </a:solidFill>
              </a:rPr>
              <a:t>❖</a:t>
            </a:r>
            <a:r>
              <a:rPr lang="pt-BR" sz="3600" b="1">
                <a:solidFill>
                  <a:schemeClr val="dk1"/>
                </a:solidFill>
              </a:rPr>
              <a:t>O aluno-autor terá liberdade para confecção-diagramação de seu pôster. Todavia, seguem algumas orientações:</a:t>
            </a:r>
            <a:endParaRPr sz="3600" b="1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4600">
                <a:solidFill>
                  <a:schemeClr val="dk1"/>
                </a:solidFill>
              </a:rPr>
              <a:t>❖</a:t>
            </a:r>
            <a:r>
              <a:rPr lang="pt-BR" sz="3600" b="1" u="sng">
                <a:solidFill>
                  <a:schemeClr val="dk1"/>
                </a:solidFill>
              </a:rPr>
              <a:t>Formato (obrigatório): </a:t>
            </a:r>
            <a:r>
              <a:rPr lang="pt-BR" sz="3600">
                <a:solidFill>
                  <a:schemeClr val="dk1"/>
                </a:solidFill>
              </a:rPr>
              <a:t>máximo de 01 (uma) página, com 80 cm de largura e 100 cm de altura (formato retrato), conforme modelo disponibilizado. Fonte: Arial</a:t>
            </a:r>
            <a:endParaRPr sz="36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7000">
                <a:solidFill>
                  <a:schemeClr val="dk1"/>
                </a:solidFill>
              </a:rPr>
              <a:t>❖</a:t>
            </a:r>
            <a:r>
              <a:rPr lang="pt-BR" sz="3600" b="1" u="sng">
                <a:solidFill>
                  <a:schemeClr val="dk1"/>
                </a:solidFill>
              </a:rPr>
              <a:t>Título do trabalho</a:t>
            </a:r>
            <a:r>
              <a:rPr lang="pt-BR" sz="3600" b="1">
                <a:solidFill>
                  <a:schemeClr val="dk1"/>
                </a:solidFill>
              </a:rPr>
              <a:t>: </a:t>
            </a:r>
            <a:r>
              <a:rPr lang="pt-BR" sz="3600">
                <a:solidFill>
                  <a:schemeClr val="dk1"/>
                </a:solidFill>
              </a:rPr>
              <a:t>tamanho 70 ou equivalente, a depender do número de caracteres do título do trabalho</a:t>
            </a:r>
            <a:r>
              <a:rPr lang="pt-BR" sz="3600" b="1">
                <a:solidFill>
                  <a:schemeClr val="dk1"/>
                </a:solidFill>
              </a:rPr>
              <a:t>.</a:t>
            </a:r>
            <a:endParaRPr sz="3600" b="1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6000">
                <a:solidFill>
                  <a:schemeClr val="dk1"/>
                </a:solidFill>
              </a:rPr>
              <a:t>❖</a:t>
            </a:r>
            <a:r>
              <a:rPr lang="pt-BR" sz="3600" b="1" u="sng">
                <a:solidFill>
                  <a:schemeClr val="dk1"/>
                </a:solidFill>
              </a:rPr>
              <a:t>Autores e Instituição: </a:t>
            </a:r>
            <a:r>
              <a:rPr lang="pt-BR" sz="3600">
                <a:solidFill>
                  <a:schemeClr val="dk1"/>
                </a:solidFill>
              </a:rPr>
              <a:t>Nome completo dos autores em Fonte Arial, tamanho 40, letras maiúsculas e negrito. Filiação em Fonte Arial, tamanho 28.</a:t>
            </a:r>
            <a:endParaRPr sz="36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6000">
                <a:solidFill>
                  <a:schemeClr val="dk1"/>
                </a:solidFill>
              </a:rPr>
              <a:t>❖</a:t>
            </a:r>
            <a:r>
              <a:rPr lang="pt-BR" sz="3600" b="1" u="sng">
                <a:solidFill>
                  <a:schemeClr val="dk1"/>
                </a:solidFill>
              </a:rPr>
              <a:t>Seções</a:t>
            </a:r>
            <a:r>
              <a:rPr lang="pt-BR" sz="3600" b="1">
                <a:solidFill>
                  <a:schemeClr val="dk1"/>
                </a:solidFill>
              </a:rPr>
              <a:t>: </a:t>
            </a:r>
            <a:r>
              <a:rPr lang="pt-BR" sz="3600">
                <a:solidFill>
                  <a:schemeClr val="dk1"/>
                </a:solidFill>
              </a:rPr>
              <a:t>Introdução, Objetivos, Materiais e Métodos, Resultados e Discussões, Conclusões, Referências e Agradecimentos (Fonte Arial, tamanho 32 no mínimo). As referências devem seguir os padrões ABNT. Manter as cores  e fontes dos subtítulos no modelo fornecido. observações: para o caso de projetos onde ainda não há resultados esses campos podem ser substituídos por: Introdução, Objetivos, Material e Métodos, Resultados Esperados, Referências e Agradecimentos (Fonte Arial, tamanho 32 no mínimo). As referências devem seguir os padrões ABNT. Manter as cores  e fontes dos subtítulos no modelo fornecido.</a:t>
            </a:r>
            <a:endParaRPr sz="36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4600">
                <a:solidFill>
                  <a:schemeClr val="dk1"/>
                </a:solidFill>
              </a:rPr>
              <a:t>❖</a:t>
            </a:r>
            <a:r>
              <a:rPr lang="pt-BR" sz="3600" b="1" u="sng">
                <a:solidFill>
                  <a:schemeClr val="dk1"/>
                </a:solidFill>
              </a:rPr>
              <a:t>Textos e Figuras/Tabelas/Esquemas</a:t>
            </a:r>
            <a:r>
              <a:rPr lang="pt-BR" sz="3600" b="1">
                <a:solidFill>
                  <a:schemeClr val="dk1"/>
                </a:solidFill>
              </a:rPr>
              <a:t>: </a:t>
            </a:r>
            <a:r>
              <a:rPr lang="pt-BR" sz="3600">
                <a:solidFill>
                  <a:schemeClr val="dk1"/>
                </a:solidFill>
              </a:rPr>
              <a:t>A disposição dos elementos (subtítulos, Textos e Figuras/Tabelas/Esquemas), assim como cores e espaços entre elementos, podem ser definidos pelos autores.</a:t>
            </a:r>
            <a:endParaRPr sz="36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4600">
                <a:solidFill>
                  <a:schemeClr val="dk1"/>
                </a:solidFill>
              </a:rPr>
              <a:t>❖</a:t>
            </a:r>
            <a:r>
              <a:rPr lang="pt-BR" sz="3600" b="1" u="sng">
                <a:solidFill>
                  <a:schemeClr val="dk1"/>
                </a:solidFill>
              </a:rPr>
              <a:t>Material</a:t>
            </a:r>
            <a:r>
              <a:rPr lang="pt-BR" sz="3600" b="1">
                <a:solidFill>
                  <a:schemeClr val="dk1"/>
                </a:solidFill>
              </a:rPr>
              <a:t>:</a:t>
            </a:r>
            <a:r>
              <a:rPr lang="pt-BR" sz="3600">
                <a:solidFill>
                  <a:schemeClr val="dk1"/>
                </a:solidFill>
              </a:rPr>
              <a:t> O pôster deverá ter cordão para pendurar e poderá ser confeccionado em papel ou lona.</a:t>
            </a:r>
            <a:endParaRPr sz="3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500</Words>
  <Application>Microsoft Office PowerPoint</Application>
  <PresentationFormat>Personalizar</PresentationFormat>
  <Paragraphs>29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Microsoft Yahei</vt:lpstr>
      <vt:lpstr>Arial</vt:lpstr>
      <vt:lpstr>Calibri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UEG Câmpus Posse</dc:creator>
  <cp:lastModifiedBy>Leticia Valvassori</cp:lastModifiedBy>
  <cp:revision>1</cp:revision>
  <dcterms:created xsi:type="dcterms:W3CDTF">2023-07-26T15:47:00Z</dcterms:created>
  <dcterms:modified xsi:type="dcterms:W3CDTF">2025-09-09T20:02:18Z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1046-12.2.0.17545</vt:lpwstr>
  </property>
  <property fmtid="{D5CDD505-2E9C-101B-9397-08002B2CF9AE}" pid="3" name="ICV">
    <vt:lpwstr>FB0E08D2B2E349E999D5CECC3203DAAA_13</vt:lpwstr>
  </property>
</Properties>
</file>