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20" d="100"/>
          <a:sy n="20" d="100"/>
        </p:scale>
        <p:origin x="34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8FD3-F6AB-484D-B575-EE643F83868A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39B2-2230-9440-9B0B-CF0C44332EA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DE6E257-C1D0-9913-B7AD-323C5A6E3B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679" y="42608"/>
            <a:ext cx="32361929" cy="431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6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8FD3-F6AB-484D-B575-EE643F83868A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39B2-2230-9440-9B0B-CF0C44332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68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8FD3-F6AB-484D-B575-EE643F83868A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39B2-2230-9440-9B0B-CF0C44332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6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8FD3-F6AB-484D-B575-EE643F83868A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39B2-2230-9440-9B0B-CF0C44332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68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8FD3-F6AB-484D-B575-EE643F83868A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39B2-2230-9440-9B0B-CF0C44332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10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8FD3-F6AB-484D-B575-EE643F83868A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39B2-2230-9440-9B0B-CF0C44332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00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8FD3-F6AB-484D-B575-EE643F83868A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39B2-2230-9440-9B0B-CF0C44332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12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8FD3-F6AB-484D-B575-EE643F83868A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39B2-2230-9440-9B0B-CF0C44332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2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8FD3-F6AB-484D-B575-EE643F83868A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39B2-2230-9440-9B0B-CF0C44332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2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8FD3-F6AB-484D-B575-EE643F83868A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39B2-2230-9440-9B0B-CF0C44332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19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8FD3-F6AB-484D-B575-EE643F83868A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39B2-2230-9440-9B0B-CF0C44332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78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8FD3-F6AB-484D-B575-EE643F83868A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39B2-2230-9440-9B0B-CF0C44332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53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ítulo 2">
            <a:extLst>
              <a:ext uri="{FF2B5EF4-FFF2-40B4-BE49-F238E27FC236}">
                <a16:creationId xmlns:a16="http://schemas.microsoft.com/office/drawing/2014/main" id="{6E050D17-881A-B850-C7FC-2D9283AAB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8601" y="7058365"/>
            <a:ext cx="28902088" cy="3475524"/>
          </a:xfrm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2E0B57"/>
                </a:solidFill>
              </a:rPr>
              <a:t>NOME COMPLETO</a:t>
            </a:r>
            <a:r>
              <a:rPr lang="pt-BR" sz="4800" b="1" baseline="30000" dirty="0">
                <a:solidFill>
                  <a:srgbClr val="2E0B57"/>
                </a:solidFill>
              </a:rPr>
              <a:t>1</a:t>
            </a:r>
            <a:r>
              <a:rPr lang="pt-BR" sz="4800" b="1" dirty="0">
                <a:solidFill>
                  <a:srgbClr val="2E0B57"/>
                </a:solidFill>
              </a:rPr>
              <a:t>, NOME COMPLETO</a:t>
            </a:r>
            <a:r>
              <a:rPr lang="pt-BR" sz="4800" b="1" baseline="30000" dirty="0">
                <a:solidFill>
                  <a:srgbClr val="2E0B57"/>
                </a:solidFill>
              </a:rPr>
              <a:t>2</a:t>
            </a:r>
            <a:r>
              <a:rPr lang="pt-BR" sz="4800" b="1" dirty="0">
                <a:solidFill>
                  <a:srgbClr val="2E0B57"/>
                </a:solidFill>
              </a:rPr>
              <a:t>, NOME COMPLETO</a:t>
            </a:r>
            <a:r>
              <a:rPr lang="pt-BR" sz="4800" b="1" baseline="30000" dirty="0">
                <a:solidFill>
                  <a:srgbClr val="2E0B57"/>
                </a:solidFill>
              </a:rPr>
              <a:t>3</a:t>
            </a:r>
            <a:r>
              <a:rPr lang="pt-BR" sz="4800" b="1" dirty="0">
                <a:solidFill>
                  <a:srgbClr val="2E0B57"/>
                </a:solidFill>
              </a:rPr>
              <a:t>, NOME COMPLETO</a:t>
            </a:r>
            <a:r>
              <a:rPr lang="pt-BR" sz="4800" b="1" baseline="30000" dirty="0">
                <a:solidFill>
                  <a:srgbClr val="2E0B57"/>
                </a:solidFill>
              </a:rPr>
              <a:t>4</a:t>
            </a:r>
            <a:r>
              <a:rPr lang="pt-BR" sz="4800" b="1" dirty="0">
                <a:solidFill>
                  <a:srgbClr val="2E0B57"/>
                </a:solidFill>
              </a:rPr>
              <a:t>, NOME COMPLETO</a:t>
            </a:r>
            <a:r>
              <a:rPr lang="pt-BR" sz="4800" b="1" baseline="30000" dirty="0">
                <a:solidFill>
                  <a:srgbClr val="2E0B57"/>
                </a:solidFill>
              </a:rPr>
              <a:t>5</a:t>
            </a:r>
            <a:r>
              <a:rPr lang="pt-BR" sz="4800" b="1" dirty="0">
                <a:solidFill>
                  <a:srgbClr val="2E0B57"/>
                </a:solidFill>
              </a:rPr>
              <a:t>, NOME COMPLETO</a:t>
            </a:r>
            <a:r>
              <a:rPr lang="pt-BR" sz="4800" b="1" baseline="30000" dirty="0">
                <a:solidFill>
                  <a:srgbClr val="2E0B57"/>
                </a:solidFill>
              </a:rPr>
              <a:t>6</a:t>
            </a: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</a:rPr>
              <a:t>Coordenador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/IF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</a:rPr>
              <a:t>Goiano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Campus XXX. </a:t>
            </a:r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E-mail: emailinstitucional@ifgoiano.edu.br ; 2 IF Goiano Campus XXX E-mail: emailinstitucional@ifgoiano.edu.br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; 3 </a:t>
            </a:r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IF Goiano Campus XXX E-mail: emailinstitucional@ifgoiano.edu.br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; 4 IF </a:t>
            </a:r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Goiano Campus XXX E-mail: emailinstitucional@ifgoiano.edu.br ;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5 IF </a:t>
            </a:r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Goiano Campus XXX E-mail: emailinstitucional@ifgoiano.edu.br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; 6 IF </a:t>
            </a:r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Goiano Campus XXX E-mail: emailinstitucional@ifgoiano.edu.br 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6CA8DDE0-FF51-23D2-20C6-857249B9E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922" y="10633161"/>
            <a:ext cx="10761827" cy="17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05720" tIns="210960" rIns="405720" bIns="21096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813"/>
              </a:spcBef>
            </a:pPr>
            <a:r>
              <a:rPr lang="pt-BR" sz="72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Introdução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10595CFB-2194-ADBF-F7A0-8C753FE1C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9332" y="10710514"/>
            <a:ext cx="6211979" cy="142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05720" tIns="210960" rIns="405720" bIns="21096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3239993">
              <a:lnSpc>
                <a:spcPct val="90000"/>
              </a:lnSpc>
              <a:spcBef>
                <a:spcPts val="3543"/>
              </a:spcBef>
            </a:pPr>
            <a:r>
              <a:rPr lang="pt-BR" sz="72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Metodologia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AAE66DB1-A3C1-92F0-2E21-6989E4638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647" y="20967151"/>
            <a:ext cx="6148261" cy="17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05720" tIns="210960" rIns="405720" bIns="21096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813"/>
              </a:spcBef>
              <a:tabLst>
                <a:tab pos="0" algn="l"/>
                <a:tab pos="447688" algn="l"/>
                <a:tab pos="896963" algn="l"/>
                <a:tab pos="1346238" algn="l"/>
                <a:tab pos="1795513" algn="l"/>
                <a:tab pos="2244787" algn="l"/>
                <a:tab pos="2694064" algn="l"/>
                <a:tab pos="3143338" algn="l"/>
                <a:tab pos="3592614" algn="l"/>
                <a:tab pos="4041888" algn="l"/>
                <a:tab pos="4491164" algn="l"/>
                <a:tab pos="4940438" algn="l"/>
                <a:tab pos="5389714" algn="l"/>
                <a:tab pos="5838989" algn="l"/>
                <a:tab pos="6288264" algn="l"/>
                <a:tab pos="6737539" algn="l"/>
                <a:tab pos="7186814" algn="l"/>
                <a:tab pos="7636089" algn="l"/>
                <a:tab pos="8085365" algn="l"/>
                <a:tab pos="8534639" algn="l"/>
                <a:tab pos="8983915" algn="l"/>
                <a:tab pos="8985502" algn="l"/>
                <a:tab pos="9434777" algn="l"/>
                <a:tab pos="9884053" algn="l"/>
                <a:tab pos="10333328" algn="l"/>
                <a:tab pos="10782602" algn="l"/>
                <a:tab pos="11231878" algn="l"/>
                <a:tab pos="11681152" algn="l"/>
                <a:tab pos="12130428" algn="l"/>
                <a:tab pos="12579702" algn="l"/>
              </a:tabLst>
            </a:pPr>
            <a:r>
              <a:rPr lang="pt-BR" sz="72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Objetivo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4DA961C0-E44C-A7F9-FA20-6E428B2DF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986" y="27851496"/>
            <a:ext cx="9285432" cy="17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05720" tIns="210960" rIns="405720" bIns="21096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813"/>
              </a:spcBef>
              <a:tabLst>
                <a:tab pos="0" algn="l"/>
                <a:tab pos="447688" algn="l"/>
                <a:tab pos="896963" algn="l"/>
                <a:tab pos="1346238" algn="l"/>
                <a:tab pos="1795513" algn="l"/>
                <a:tab pos="2244787" algn="l"/>
                <a:tab pos="2694064" algn="l"/>
                <a:tab pos="3143338" algn="l"/>
                <a:tab pos="3592614" algn="l"/>
                <a:tab pos="4041888" algn="l"/>
                <a:tab pos="4491164" algn="l"/>
                <a:tab pos="4940438" algn="l"/>
                <a:tab pos="5389714" algn="l"/>
                <a:tab pos="5838989" algn="l"/>
                <a:tab pos="6288264" algn="l"/>
                <a:tab pos="6737539" algn="l"/>
                <a:tab pos="7186814" algn="l"/>
                <a:tab pos="7636089" algn="l"/>
                <a:tab pos="8085365" algn="l"/>
                <a:tab pos="8534639" algn="l"/>
                <a:tab pos="8983915" algn="l"/>
                <a:tab pos="8985502" algn="l"/>
                <a:tab pos="9434777" algn="l"/>
                <a:tab pos="9884053" algn="l"/>
                <a:tab pos="10333328" algn="l"/>
                <a:tab pos="10782602" algn="l"/>
                <a:tab pos="11231878" algn="l"/>
                <a:tab pos="11681152" algn="l"/>
                <a:tab pos="12130428" algn="l"/>
                <a:tab pos="12579702" algn="l"/>
              </a:tabLst>
            </a:pPr>
            <a:r>
              <a:rPr lang="pt-BR" sz="72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Público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FCAC893C-7EE0-F5B0-C8E8-01AAAB522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0744" y="24116547"/>
            <a:ext cx="5715779" cy="17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05720" tIns="210960" rIns="405720" bIns="21096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813"/>
              </a:spcBef>
              <a:tabLst>
                <a:tab pos="0" algn="l"/>
                <a:tab pos="447688" algn="l"/>
                <a:tab pos="896963" algn="l"/>
                <a:tab pos="1346238" algn="l"/>
                <a:tab pos="1795513" algn="l"/>
                <a:tab pos="2244787" algn="l"/>
                <a:tab pos="2694064" algn="l"/>
                <a:tab pos="3143338" algn="l"/>
                <a:tab pos="3592614" algn="l"/>
                <a:tab pos="4041888" algn="l"/>
                <a:tab pos="4491164" algn="l"/>
                <a:tab pos="4940438" algn="l"/>
                <a:tab pos="5389714" algn="l"/>
                <a:tab pos="5838989" algn="l"/>
                <a:tab pos="6288264" algn="l"/>
                <a:tab pos="6737539" algn="l"/>
                <a:tab pos="7186814" algn="l"/>
                <a:tab pos="7636089" algn="l"/>
                <a:tab pos="8085365" algn="l"/>
                <a:tab pos="8534639" algn="l"/>
                <a:tab pos="8983915" algn="l"/>
                <a:tab pos="8985502" algn="l"/>
                <a:tab pos="9434777" algn="l"/>
                <a:tab pos="9884053" algn="l"/>
                <a:tab pos="10333328" algn="l"/>
                <a:tab pos="10782602" algn="l"/>
                <a:tab pos="11231878" algn="l"/>
                <a:tab pos="11681152" algn="l"/>
                <a:tab pos="12130428" algn="l"/>
                <a:tab pos="12579702" algn="l"/>
              </a:tabLst>
            </a:pPr>
            <a:r>
              <a:rPr lang="pt-BR" sz="72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Conclusão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EDDADC40-B67B-A1C8-DE79-970B17E96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054" y="23284798"/>
            <a:ext cx="12791023" cy="39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182569" algn="just"/>
            <a:r>
              <a:rPr lang="pt-BR" sz="3600" dirty="0">
                <a:solidFill>
                  <a:srgbClr val="000000"/>
                </a:solidFill>
                <a:latin typeface="Arial" charset="0"/>
                <a:cs typeface="Arial" charset="0"/>
              </a:rPr>
              <a:t>     Habilitar, reeducar e reabilitar pessoas com deficiência (crianças, adolescentes, adultos e idosos), mediante a prática da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equoterapia</a:t>
            </a:r>
            <a:r>
              <a:rPr lang="pt-BR" sz="3600" dirty="0">
                <a:solidFill>
                  <a:srgbClr val="000000"/>
                </a:solidFill>
                <a:latin typeface="Arial" charset="0"/>
                <a:cs typeface="Arial" charset="0"/>
              </a:rPr>
              <a:t>, segundo as diretrizes da ANDE­BRASIL (Associação Nacional de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Equoterapia</a:t>
            </a:r>
            <a:r>
              <a:rPr lang="pt-BR" sz="3600" dirty="0">
                <a:solidFill>
                  <a:srgbClr val="000000"/>
                </a:solidFill>
                <a:latin typeface="Arial" charset="0"/>
                <a:cs typeface="Arial" charset="0"/>
              </a:rPr>
              <a:t>), bem como da Política Nacional de Saúde da Pessoa com Deficiência (Portaria MS/GM n° 1.060, de 05 de junho de 2002).</a:t>
            </a:r>
          </a:p>
          <a:p>
            <a:pPr algn="just" eaLnBrk="1">
              <a:buClrTx/>
              <a:buFontTx/>
              <a:buNone/>
            </a:pPr>
            <a:endParaRPr lang="pt-BR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D22573EE-3D41-D00A-A7D1-1C72F69E2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629" y="12395911"/>
            <a:ext cx="13014446" cy="976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182569" algn="just"/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	  Pensar o homem em suas múltiplas dimensões, suas relações e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inter­relações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com o outro, e com o meio,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constitui­se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 em desafio a nossa sociedade. A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equoterapia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, de forma interventora e complementar, pode promover a inclusão de deficientes físicos e mentais, favorecendo o desenvolvimento biopsicossocial. A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equoterapia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é um método terapêutico e educacional que utiliza o cavalo em uma abordagem interdisciplinar   nas   áreas   de saúde,   educação   e   equitação,   buscando   o desenvolvimento biopsicossocial de pessoas com deficiências. O cavalo produz um movimento tridimensional gerando benefícios ao praticante. Do ponto de vista da educação, a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equoterapia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auxilia no processo de inclusão do praticante, trabalhando interdisciplinarmente com o estudante inserido na rede regular. </a:t>
            </a:r>
          </a:p>
          <a:p>
            <a:pPr marL="182569" algn="just"/>
            <a:endParaRPr lang="pt-BR" sz="3600" dirty="0">
              <a:solidFill>
                <a:srgbClr val="000000"/>
              </a:solidFill>
              <a:latin typeface="Arial" charset="0"/>
              <a:ea typeface="Arial Unicode MS" pitchFamily="32" charset="0"/>
              <a:cs typeface="Arial Unicode MS" pitchFamily="32" charset="0"/>
            </a:endParaRPr>
          </a:p>
          <a:p>
            <a:pPr algn="just" eaLnBrk="1" hangingPunct="1">
              <a:lnSpc>
                <a:spcPct val="130000"/>
              </a:lnSpc>
            </a:pPr>
            <a:endParaRPr lang="pt-BR" sz="3600" dirty="0">
              <a:solidFill>
                <a:srgbClr val="000000"/>
              </a:solidFill>
              <a:latin typeface="Arial" charset="0"/>
              <a:ea typeface="Arial Unicode MS" pitchFamily="32" charset="0"/>
              <a:cs typeface="Arial Unicode MS" pitchFamily="32" charset="0"/>
            </a:endParaRPr>
          </a:p>
          <a:p>
            <a:pPr algn="just" eaLnBrk="1" hangingPunct="1">
              <a:lnSpc>
                <a:spcPct val="130000"/>
              </a:lnSpc>
              <a:buClrTx/>
              <a:buFontTx/>
              <a:buNone/>
            </a:pPr>
            <a:endParaRPr lang="pt-BR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881A0298-03E2-82A2-B9E2-A305D98F4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857" y="29705029"/>
            <a:ext cx="14574219" cy="902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2430531" algn="just">
              <a:spcBef>
                <a:spcPts val="25"/>
              </a:spcBef>
            </a:pPr>
            <a:r>
              <a:rPr lang="pt-BR" sz="36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     Cidadãos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urutaínos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amparados pelo  Decreto  n°  3.289/99, a qual considera as seguintes categorias para pessoas com deficiência: I- Deficiência física – alteração  completa  ou parcial de um ou mais segmentos do corpo  humano,  acarretando  o  comprometimento  da  função física; II- Deficiência auditiva- perda parcial ou total das possibilidades   aditivas   sonoras;  III- Deficiência   visual –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aquidade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visual igual ou menor que 20/200 no melhor olho, após a melhor correção, ou campo visual inferior a 20 (tabela de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Snellen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), ou ocorrência de ambas as situações; IV- Deficiência  mental- funcionamento  intelectual significativamente  inferior à  média, com manifestações  antes dos 18 anos, e limitações associadas a duas ou mais áreas de habilidades adaptativas;</a:t>
            </a:r>
          </a:p>
          <a:p>
            <a:pPr algn="just" eaLnBrk="1" hangingPunct="1">
              <a:lnSpc>
                <a:spcPct val="125000"/>
              </a:lnSpc>
              <a:buClrTx/>
              <a:buFontTx/>
              <a:buNone/>
            </a:pPr>
            <a:endParaRPr lang="pt-BR" sz="3600" dirty="0">
              <a:solidFill>
                <a:srgbClr val="000000"/>
              </a:solidFill>
              <a:latin typeface="Arial" charset="0"/>
              <a:ea typeface="ArialMT" pitchFamily="32" charset="0"/>
              <a:cs typeface="ArialMT" pitchFamily="32" charset="0"/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B5009294-8BD2-2909-2B2F-93D234DC1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0530" y="25961325"/>
            <a:ext cx="12451706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 eaLnBrk="1" hangingPunct="1">
              <a:buClrTx/>
              <a:buSzPct val="45000"/>
              <a:buFontTx/>
              <a:buNone/>
            </a:pPr>
            <a:r>
              <a:rPr lang="pt-BR" sz="36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     O acesso à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equoterapia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, por meio do Centro Integrado de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Equoterapia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de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Urutaí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, propicia a 18 cidadãos do Município de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Urutaí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, a reabilitação de sua capacidade funcional, e a contribuição para sua inclusão em todas as esferas da vida social.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4D795467-A8BD-81FA-3742-D9E6E65CB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8557" y="28289187"/>
            <a:ext cx="12750691" cy="889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600"/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24D43437-4156-C133-7CC3-775D1609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4123" y="12112340"/>
            <a:ext cx="12052487" cy="61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600"/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E4914137-92C5-C860-667C-10AC821BD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1215" y="12411260"/>
            <a:ext cx="12912024" cy="1292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     Após sensibilização das comunidades locais, a população poderá ter acesso ao Centro Integrado de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Equoterapia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por meio de indicação médica. Os registros serão realizados por meio de fichas específicas, fotos e vídeos. Posteriormente, serão agendadas as avaliações com os profissionais da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Equoterapia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. O praticante, após passar por estes profissionais, é encaminhado para a aproximação com o cavalo. Neste momento, são feitas as progressões terapêuticas, como ambientação, aproximação,  descoberta, fase educativa e fase de separação.</a:t>
            </a:r>
          </a:p>
          <a:p>
            <a:pPr algn="just" eaLnBrk="1" hangingPunct="1">
              <a:buClrTx/>
              <a:buFontTx/>
              <a:buNone/>
            </a:pP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O programa de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equoterapia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é dividido em quatro etapas básicas:</a:t>
            </a:r>
          </a:p>
          <a:p>
            <a:pPr algn="just" eaLnBrk="1" hangingPunct="1">
              <a:buClrTx/>
              <a:buFontTx/>
              <a:buNone/>
            </a:pP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1 –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Hipoterapia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(sessão semanal de 30 minutos, buscando estimular o controle postural e as funções psicomotoras)</a:t>
            </a:r>
          </a:p>
          <a:p>
            <a:pPr algn="just" eaLnBrk="1" hangingPunct="1">
              <a:buClrTx/>
              <a:buFontTx/>
              <a:buNone/>
            </a:pP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2 – Educação (sessão mensal de 30 minutos, promovendo a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auto-estima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,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auto-disciplina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e controle emocional)</a:t>
            </a:r>
          </a:p>
          <a:p>
            <a:pPr algn="just" eaLnBrk="1" hangingPunct="1">
              <a:buClrTx/>
              <a:buFontTx/>
              <a:buNone/>
            </a:pP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3 –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Pré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-esportivo (exercícios educativos de iniciação ao hipismo)</a:t>
            </a:r>
          </a:p>
          <a:p>
            <a:pPr algn="just" eaLnBrk="1" hangingPunct="1">
              <a:buClrTx/>
              <a:buFontTx/>
              <a:buNone/>
            </a:pP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4 – Prática esportiva </a:t>
            </a:r>
            <a:r>
              <a:rPr lang="pt-BR" sz="36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paraequestre</a:t>
            </a:r>
            <a:r>
              <a:rPr lang="pt-BR" sz="36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(treinamento para participação em eventos hípicos, abrindo caminho para hipismo adaptado e paraolimpíadas)</a:t>
            </a:r>
          </a:p>
          <a:p>
            <a:pPr algn="just" eaLnBrk="1" hangingPunct="1">
              <a:buClrTx/>
              <a:buFontTx/>
              <a:buNone/>
            </a:pPr>
            <a:endParaRPr lang="pt-BR" sz="3600" dirty="0">
              <a:solidFill>
                <a:srgbClr val="000000"/>
              </a:solidFill>
              <a:latin typeface="Arial" charset="0"/>
              <a:ea typeface="Arial Unicode MS" pitchFamily="32" charset="0"/>
              <a:cs typeface="Arial Unicode MS" pitchFamily="32" charset="0"/>
            </a:endParaRPr>
          </a:p>
          <a:p>
            <a:pPr algn="just" eaLnBrk="1" hangingPunct="1">
              <a:lnSpc>
                <a:spcPct val="130000"/>
              </a:lnSpc>
              <a:buClrTx/>
              <a:buFontTx/>
              <a:buNone/>
            </a:pPr>
            <a:endParaRPr lang="pt-BR" sz="3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1" name="Picture 18">
            <a:extLst>
              <a:ext uri="{FF2B5EF4-FFF2-40B4-BE49-F238E27FC236}">
                <a16:creationId xmlns:a16="http://schemas.microsoft.com/office/drawing/2014/main" id="{B2CEA99C-D9D9-BBBF-930E-284841AC0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291" y="29140383"/>
            <a:ext cx="5196046" cy="473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19">
            <a:extLst>
              <a:ext uri="{FF2B5EF4-FFF2-40B4-BE49-F238E27FC236}">
                <a16:creationId xmlns:a16="http://schemas.microsoft.com/office/drawing/2014/main" id="{A11DD8DE-C939-0C19-08E5-77FDF6A9F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395" y="29206637"/>
            <a:ext cx="5627658" cy="463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0CE1482C-B4D0-6448-13F6-62727268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292" y="34260931"/>
            <a:ext cx="5344474" cy="451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21">
            <a:extLst>
              <a:ext uri="{FF2B5EF4-FFF2-40B4-BE49-F238E27FC236}">
                <a16:creationId xmlns:a16="http://schemas.microsoft.com/office/drawing/2014/main" id="{990C483F-B4D7-D18C-022A-502305EB4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387" y="34260932"/>
            <a:ext cx="5688666" cy="448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443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650</Words>
  <Application>Microsoft Macintosh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Adson Pereira de Souza</dc:creator>
  <cp:lastModifiedBy>Adson Pereira de Souza</cp:lastModifiedBy>
  <cp:revision>4</cp:revision>
  <dcterms:created xsi:type="dcterms:W3CDTF">2025-09-10T15:43:36Z</dcterms:created>
  <dcterms:modified xsi:type="dcterms:W3CDTF">2025-09-29T18:56:15Z</dcterms:modified>
</cp:coreProperties>
</file>