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32399288" cy="396001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0B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>
      <p:cViewPr varScale="1">
        <p:scale>
          <a:sx n="28" d="100"/>
          <a:sy n="28" d="100"/>
        </p:scale>
        <p:origin x="365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6480867"/>
            <a:ext cx="27539395" cy="1378673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0799268"/>
            <a:ext cx="24299466" cy="9560876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700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55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9872559"/>
            <a:ext cx="27944386" cy="16472575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6500971"/>
            <a:ext cx="27944386" cy="8662538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8279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720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108352"/>
            <a:ext cx="27944386" cy="765420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9707549"/>
            <a:ext cx="13706415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4465069"/>
            <a:ext cx="13706415" cy="212759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9707549"/>
            <a:ext cx="13773917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4465069"/>
            <a:ext cx="13773917" cy="2127593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30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18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20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5701703"/>
            <a:ext cx="16402140" cy="28141800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3490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5701703"/>
            <a:ext cx="16402140" cy="28141800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582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0822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108343"/>
            <a:ext cx="6986096" cy="335593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108343"/>
            <a:ext cx="20553298" cy="3355932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461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108352"/>
            <a:ext cx="27944386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0541716"/>
            <a:ext cx="27944386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0F177-9692-5441-9ED8-9F82AD85857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36703516"/>
            <a:ext cx="1093476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443BC-2514-1E4B-A2E7-7E15737CEE1E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68603DE-EC50-4CCE-935D-B728D8AC725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356" y="0"/>
            <a:ext cx="32400000" cy="65920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E1473A7-C4DC-47AD-92A5-8FBD8E26B8E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356" y="35681238"/>
            <a:ext cx="32400000" cy="391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44ECC-8137-5291-5205-C385F4406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7549" y="658580"/>
            <a:ext cx="18618063" cy="4550183"/>
          </a:xfrm>
        </p:spPr>
        <p:txBody>
          <a:bodyPr>
            <a:normAutofit/>
          </a:bodyPr>
          <a:lstStyle/>
          <a:p>
            <a:r>
              <a:rPr lang="pt-BR" sz="1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DO PROJETO, TÍTULO DO PROJETO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BB2391-BCE7-F7A2-2AD4-8C0DA52EEC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987" y="7362369"/>
            <a:ext cx="26493315" cy="3504452"/>
          </a:xfrm>
        </p:spPr>
        <p:txBody>
          <a:bodyPr>
            <a:normAutofit/>
          </a:bodyPr>
          <a:lstStyle/>
          <a:p>
            <a:r>
              <a:rPr lang="pt-BR" sz="4400" b="1" dirty="0"/>
              <a:t>NOME COMPLETO</a:t>
            </a:r>
            <a:r>
              <a:rPr lang="pt-BR" sz="4400" b="1" baseline="30000" dirty="0"/>
              <a:t>1</a:t>
            </a:r>
            <a:r>
              <a:rPr lang="pt-BR" sz="4400" b="1" dirty="0"/>
              <a:t>, NOME COMPLETO</a:t>
            </a:r>
            <a:r>
              <a:rPr lang="pt-BR" sz="4400" b="1" baseline="30000" dirty="0"/>
              <a:t>2</a:t>
            </a:r>
            <a:r>
              <a:rPr lang="pt-BR" sz="4400" b="1" dirty="0"/>
              <a:t>, NOME COMPLETO</a:t>
            </a:r>
            <a:r>
              <a:rPr lang="pt-BR" sz="4400" b="1" baseline="30000" dirty="0"/>
              <a:t>3</a:t>
            </a:r>
            <a:r>
              <a:rPr lang="pt-BR" sz="4400" b="1" dirty="0"/>
              <a:t>, NOME COMPLETO</a:t>
            </a:r>
            <a:r>
              <a:rPr lang="pt-BR" sz="4400" b="1" baseline="30000" dirty="0"/>
              <a:t>4</a:t>
            </a:r>
            <a:r>
              <a:rPr lang="pt-BR" sz="4400" b="1" dirty="0"/>
              <a:t>, NOME COMPLETO</a:t>
            </a:r>
            <a:r>
              <a:rPr lang="pt-BR" sz="4400" b="1" baseline="30000" dirty="0"/>
              <a:t>5</a:t>
            </a:r>
            <a:r>
              <a:rPr lang="pt-BR" sz="4400" b="1" dirty="0"/>
              <a:t>, NOME COMPLETO</a:t>
            </a:r>
            <a:r>
              <a:rPr lang="pt-BR" sz="4400" b="1" baseline="30000" dirty="0"/>
              <a:t>6</a:t>
            </a:r>
          </a:p>
          <a:p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1 </a:t>
            </a:r>
            <a:r>
              <a:rPr lang="en-US" sz="2933" b="1" dirty="0" err="1">
                <a:solidFill>
                  <a:schemeClr val="bg1">
                    <a:lumMod val="50000"/>
                  </a:schemeClr>
                </a:solidFill>
              </a:rPr>
              <a:t>Coordenador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/IF </a:t>
            </a:r>
            <a:r>
              <a:rPr lang="en-US" sz="2933" b="1" dirty="0" err="1">
                <a:solidFill>
                  <a:schemeClr val="bg1">
                    <a:lumMod val="50000"/>
                  </a:schemeClr>
                </a:solidFill>
              </a:rPr>
              <a:t>Goiano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 Campus XXX. </a:t>
            </a:r>
            <a:r>
              <a:rPr lang="pt-BR" sz="2933" b="1" dirty="0">
                <a:solidFill>
                  <a:schemeClr val="bg1">
                    <a:lumMod val="50000"/>
                  </a:schemeClr>
                </a:solidFill>
              </a:rPr>
              <a:t>E-mail: emailinstitucional@ifgoiano.edu.br ; 2 IF Goiano Campus XXX E-mail: emailinstitucional@ifgoiano.edu.br 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; 3 </a:t>
            </a:r>
            <a:r>
              <a:rPr lang="pt-BR" sz="2933" b="1" dirty="0">
                <a:solidFill>
                  <a:schemeClr val="bg1">
                    <a:lumMod val="50000"/>
                  </a:schemeClr>
                </a:solidFill>
              </a:rPr>
              <a:t>IF Goiano Campus XXX E-mail: emailinstitucional@ifgoiano.edu.br 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; 4 IF </a:t>
            </a:r>
            <a:r>
              <a:rPr lang="pt-BR" sz="2933" b="1" dirty="0">
                <a:solidFill>
                  <a:schemeClr val="bg1">
                    <a:lumMod val="50000"/>
                  </a:schemeClr>
                </a:solidFill>
              </a:rPr>
              <a:t>Goiano Campus XXX E-mail: emailinstitucional@ifgoiano.edu.br ;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 5 IF </a:t>
            </a:r>
            <a:r>
              <a:rPr lang="pt-BR" sz="2933" b="1" dirty="0">
                <a:solidFill>
                  <a:schemeClr val="bg1">
                    <a:lumMod val="50000"/>
                  </a:schemeClr>
                </a:solidFill>
              </a:rPr>
              <a:t>Goiano Campus XXX E-mail: emailinstitucional@ifgoiano.edu.br </a:t>
            </a:r>
            <a:r>
              <a:rPr lang="en-US" sz="2933" b="1" dirty="0">
                <a:solidFill>
                  <a:schemeClr val="bg1">
                    <a:lumMod val="50000"/>
                  </a:schemeClr>
                </a:solidFill>
              </a:rPr>
              <a:t>; 6 IF </a:t>
            </a:r>
            <a:r>
              <a:rPr lang="pt-BR" sz="2933" b="1" dirty="0">
                <a:solidFill>
                  <a:schemeClr val="bg1">
                    <a:lumMod val="50000"/>
                  </a:schemeClr>
                </a:solidFill>
              </a:rPr>
              <a:t>Goiano Campus XXX E-mail: emailinstitucional@ifgoiano.edu.br </a:t>
            </a:r>
            <a:endParaRPr lang="en-US" sz="293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 Box 4">
            <a:extLst>
              <a:ext uri="{FF2B5EF4-FFF2-40B4-BE49-F238E27FC236}">
                <a16:creationId xmlns:a16="http://schemas.microsoft.com/office/drawing/2014/main" id="{98A2CD7D-2C1C-1AB4-182B-CEA02F8C9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844" y="10718314"/>
            <a:ext cx="9864909" cy="176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71906" tIns="193378" rIns="371906" bIns="19337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ctr">
              <a:lnSpc>
                <a:spcPct val="130000"/>
              </a:lnSpc>
              <a:spcBef>
                <a:spcPts val="2579"/>
              </a:spcBef>
            </a:pPr>
            <a:r>
              <a:rPr lang="pt-BR" sz="6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Introdução</a:t>
            </a:r>
          </a:p>
        </p:txBody>
      </p:sp>
      <p:sp>
        <p:nvSpPr>
          <p:cNvPr id="42" name="Text Box 5">
            <a:extLst>
              <a:ext uri="{FF2B5EF4-FFF2-40B4-BE49-F238E27FC236}">
                <a16:creationId xmlns:a16="http://schemas.microsoft.com/office/drawing/2014/main" id="{97B32E3A-E176-4D2A-2053-F1B3E4906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87661" y="10804200"/>
            <a:ext cx="5694257" cy="143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71906" tIns="193378" rIns="371906" bIns="19337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ctr" defTabSz="2970018">
              <a:lnSpc>
                <a:spcPct val="90000"/>
              </a:lnSpc>
              <a:spcBef>
                <a:spcPts val="3248"/>
              </a:spcBef>
            </a:pPr>
            <a:r>
              <a:rPr lang="pt-BR" sz="6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Metodologia</a:t>
            </a:r>
          </a:p>
        </p:txBody>
      </p:sp>
      <p:sp>
        <p:nvSpPr>
          <p:cNvPr id="43" name="Text Box 6">
            <a:extLst>
              <a:ext uri="{FF2B5EF4-FFF2-40B4-BE49-F238E27FC236}">
                <a16:creationId xmlns:a16="http://schemas.microsoft.com/office/drawing/2014/main" id="{E4A5BC9A-2C01-A629-3781-2CF7C9E47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6739" y="19332785"/>
            <a:ext cx="5635849" cy="194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71906" tIns="193378" rIns="371906" bIns="19337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ctr">
              <a:lnSpc>
                <a:spcPct val="130000"/>
              </a:lnSpc>
              <a:spcBef>
                <a:spcPts val="2579"/>
              </a:spcBef>
              <a:tabLst>
                <a:tab pos="0" algn="l"/>
                <a:tab pos="410384" algn="l"/>
                <a:tab pos="822223" algn="l"/>
                <a:tab pos="1234062" algn="l"/>
                <a:tab pos="1645901" algn="l"/>
                <a:tab pos="2057739" algn="l"/>
                <a:tab pos="2469579" algn="l"/>
                <a:tab pos="2881417" algn="l"/>
                <a:tab pos="3293257" algn="l"/>
                <a:tab pos="3705095" algn="l"/>
                <a:tab pos="4116935" algn="l"/>
                <a:tab pos="4528773" algn="l"/>
                <a:tab pos="4940612" algn="l"/>
                <a:tab pos="5352451" algn="l"/>
                <a:tab pos="5764290" algn="l"/>
                <a:tab pos="6176129" algn="l"/>
                <a:tab pos="6587968" algn="l"/>
                <a:tab pos="6999807" algn="l"/>
                <a:tab pos="7411646" algn="l"/>
                <a:tab pos="7823484" algn="l"/>
                <a:tab pos="8235324" algn="l"/>
                <a:tab pos="8236779" algn="l"/>
                <a:tab pos="8648618" algn="l"/>
                <a:tab pos="9060457" algn="l"/>
                <a:tab pos="9472296" algn="l"/>
                <a:tab pos="9884134" algn="l"/>
                <a:tab pos="10295974" algn="l"/>
                <a:tab pos="10707812" algn="l"/>
                <a:tab pos="11119652" algn="l"/>
                <a:tab pos="11531490" algn="l"/>
              </a:tabLst>
            </a:pPr>
            <a:r>
              <a:rPr lang="pt-BR" sz="6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Objetivo</a:t>
            </a:r>
          </a:p>
        </p:txBody>
      </p:sp>
      <p:sp>
        <p:nvSpPr>
          <p:cNvPr id="44" name="Text Box 7">
            <a:extLst>
              <a:ext uri="{FF2B5EF4-FFF2-40B4-BE49-F238E27FC236}">
                <a16:creationId xmlns:a16="http://schemas.microsoft.com/office/drawing/2014/main" id="{D6BB69C7-D7BF-9068-36CF-1DF6DCE41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645" y="24913462"/>
            <a:ext cx="8511561" cy="176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71906" tIns="193378" rIns="371906" bIns="19337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ctr">
              <a:lnSpc>
                <a:spcPct val="130000"/>
              </a:lnSpc>
              <a:spcBef>
                <a:spcPts val="2579"/>
              </a:spcBef>
              <a:tabLst>
                <a:tab pos="0" algn="l"/>
                <a:tab pos="410384" algn="l"/>
                <a:tab pos="822223" algn="l"/>
                <a:tab pos="1234062" algn="l"/>
                <a:tab pos="1645901" algn="l"/>
                <a:tab pos="2057739" algn="l"/>
                <a:tab pos="2469579" algn="l"/>
                <a:tab pos="2881417" algn="l"/>
                <a:tab pos="3293257" algn="l"/>
                <a:tab pos="3705095" algn="l"/>
                <a:tab pos="4116935" algn="l"/>
                <a:tab pos="4528773" algn="l"/>
                <a:tab pos="4940612" algn="l"/>
                <a:tab pos="5352451" algn="l"/>
                <a:tab pos="5764290" algn="l"/>
                <a:tab pos="6176129" algn="l"/>
                <a:tab pos="6587968" algn="l"/>
                <a:tab pos="6999807" algn="l"/>
                <a:tab pos="7411646" algn="l"/>
                <a:tab pos="7823484" algn="l"/>
                <a:tab pos="8235324" algn="l"/>
                <a:tab pos="8236779" algn="l"/>
                <a:tab pos="8648618" algn="l"/>
                <a:tab pos="9060457" algn="l"/>
                <a:tab pos="9472296" algn="l"/>
                <a:tab pos="9884134" algn="l"/>
                <a:tab pos="10295974" algn="l"/>
                <a:tab pos="10707812" algn="l"/>
                <a:tab pos="11119652" algn="l"/>
                <a:tab pos="11531490" algn="l"/>
              </a:tabLst>
            </a:pPr>
            <a:r>
              <a:rPr lang="pt-BR" sz="6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Público</a:t>
            </a:r>
          </a:p>
        </p:txBody>
      </p:sp>
      <p:sp>
        <p:nvSpPr>
          <p:cNvPr id="45" name="Text Box 8">
            <a:extLst>
              <a:ext uri="{FF2B5EF4-FFF2-40B4-BE49-F238E27FC236}">
                <a16:creationId xmlns:a16="http://schemas.microsoft.com/office/drawing/2014/main" id="{1478C530-24CD-2218-BFC5-13A8DE18A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4782" y="23077960"/>
            <a:ext cx="5239412" cy="176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71906" tIns="193378" rIns="371906" bIns="193378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ctr">
              <a:lnSpc>
                <a:spcPct val="130000"/>
              </a:lnSpc>
              <a:spcBef>
                <a:spcPts val="2579"/>
              </a:spcBef>
              <a:tabLst>
                <a:tab pos="0" algn="l"/>
                <a:tab pos="410384" algn="l"/>
                <a:tab pos="822223" algn="l"/>
                <a:tab pos="1234062" algn="l"/>
                <a:tab pos="1645901" algn="l"/>
                <a:tab pos="2057739" algn="l"/>
                <a:tab pos="2469579" algn="l"/>
                <a:tab pos="2881417" algn="l"/>
                <a:tab pos="3293257" algn="l"/>
                <a:tab pos="3705095" algn="l"/>
                <a:tab pos="4116935" algn="l"/>
                <a:tab pos="4528773" algn="l"/>
                <a:tab pos="4940612" algn="l"/>
                <a:tab pos="5352451" algn="l"/>
                <a:tab pos="5764290" algn="l"/>
                <a:tab pos="6176129" algn="l"/>
                <a:tab pos="6587968" algn="l"/>
                <a:tab pos="6999807" algn="l"/>
                <a:tab pos="7411646" algn="l"/>
                <a:tab pos="7823484" algn="l"/>
                <a:tab pos="8235324" algn="l"/>
                <a:tab pos="8236779" algn="l"/>
                <a:tab pos="8648618" algn="l"/>
                <a:tab pos="9060457" algn="l"/>
                <a:tab pos="9472296" algn="l"/>
                <a:tab pos="9884134" algn="l"/>
                <a:tab pos="10295974" algn="l"/>
                <a:tab pos="10707812" algn="l"/>
                <a:tab pos="11119652" algn="l"/>
                <a:tab pos="11531490" algn="l"/>
              </a:tabLst>
            </a:pPr>
            <a:r>
              <a:rPr lang="pt-BR" sz="6600" b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Conclusão</a:t>
            </a:r>
          </a:p>
        </p:txBody>
      </p:sp>
      <p:sp>
        <p:nvSpPr>
          <p:cNvPr id="46" name="Text Box 10">
            <a:extLst>
              <a:ext uri="{FF2B5EF4-FFF2-40B4-BE49-F238E27FC236}">
                <a16:creationId xmlns:a16="http://schemas.microsoft.com/office/drawing/2014/main" id="{83D10821-C83F-81BC-C710-15C2EA013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058" y="21243368"/>
            <a:ext cx="11724987" cy="440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2499" tIns="42900" rIns="82499" bIns="42900">
            <a:spAutoFit/>
          </a:bodyPr>
          <a:lstStyle>
            <a:lvl1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marL="167356" algn="just"/>
            <a:r>
              <a:rPr lang="pt-BR" sz="3300" dirty="0">
                <a:solidFill>
                  <a:srgbClr val="000000"/>
                </a:solidFill>
                <a:latin typeface="Arial" charset="0"/>
                <a:cs typeface="Arial" charset="0"/>
              </a:rPr>
              <a:t>     Habilitar, reeducar e reabilitar pessoas com deficiência (crianças, adolescentes, adultos e idosos), mediante a prática da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cs typeface="Arial" charset="0"/>
              </a:rPr>
              <a:t>, segundo as diretrizes da ANDE­BRASIL (Associação Nacional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cs typeface="Arial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cs typeface="Arial" charset="0"/>
              </a:rPr>
              <a:t>), bem como da Política Nacional de Saúde da Pessoa com Deficiência (Portaria MS/GM n° 1.060, de 05 de junho de 2002).</a:t>
            </a:r>
          </a:p>
          <a:p>
            <a:pPr algn="just" eaLnBrk="1">
              <a:buClrTx/>
              <a:buFontTx/>
              <a:buNone/>
            </a:pPr>
            <a:endParaRPr lang="pt-BR" sz="33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7" name="Text Box 11">
            <a:extLst>
              <a:ext uri="{FF2B5EF4-FFF2-40B4-BE49-F238E27FC236}">
                <a16:creationId xmlns:a16="http://schemas.microsoft.com/office/drawing/2014/main" id="{807034FD-10DC-983F-076A-11353D3D0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9254" y="11966574"/>
            <a:ext cx="11929789" cy="719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2499" tIns="42900" rIns="82499" bIns="42900">
            <a:spAutoFit/>
          </a:bodyPr>
          <a:lstStyle>
            <a:lvl1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182563" algn="l"/>
                <a:tab pos="630238" algn="l"/>
                <a:tab pos="1079500" algn="l"/>
                <a:tab pos="1528763" algn="l"/>
                <a:tab pos="1978025" algn="l"/>
                <a:tab pos="2427288" algn="l"/>
                <a:tab pos="2876550" algn="l"/>
                <a:tab pos="3325813" algn="l"/>
                <a:tab pos="3775075" algn="l"/>
                <a:tab pos="4224338" algn="l"/>
                <a:tab pos="4673600" algn="l"/>
                <a:tab pos="5122863" algn="l"/>
                <a:tab pos="5572125" algn="l"/>
                <a:tab pos="6021388" algn="l"/>
                <a:tab pos="6470650" algn="l"/>
                <a:tab pos="6919913" algn="l"/>
                <a:tab pos="7369175" algn="l"/>
                <a:tab pos="7818438" algn="l"/>
                <a:tab pos="8267700" algn="l"/>
                <a:tab pos="8716963" algn="l"/>
                <a:tab pos="9166225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marL="167356" algn="just"/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	  Pensar o homem em suas múltiplas dimensões, suas relações 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inter­relações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com o outro, e com o meio,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constitui­se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 em desafio a nossa sociedade. 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, de forma interventora e complementar, pode promover a inclusão de deficientes físicos e mentais, favorecendo o desenvolvimento biopsicossocial. 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é um método terapêutico e educacional que utiliza o cavalo em uma abordagem interdisciplinar   nas   áreas   de saúde,   educação   e   equitação,   buscando   o desenvolvimento biopsicossocial de pessoas com deficiências. O cavalo produz um movimento tridimensional gerando benefícios ao praticante. Do ponto de vista da educação, a equoterapia auxilia no processo de inclusão do praticante, trabalhando interdisciplinarmente com o estudante inserido na rede regular. </a:t>
            </a:r>
            <a:endParaRPr lang="pt-BR" sz="33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8" name="Text Box 12">
            <a:extLst>
              <a:ext uri="{FF2B5EF4-FFF2-40B4-BE49-F238E27FC236}">
                <a16:creationId xmlns:a16="http://schemas.microsoft.com/office/drawing/2014/main" id="{C2434ACC-71A9-B721-BCC1-A39FD8B41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477" y="26278902"/>
            <a:ext cx="13359567" cy="910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2499" tIns="42900" rIns="82499" bIns="42900">
            <a:spAutoFit/>
          </a:bodyPr>
          <a:lstStyle>
            <a:lvl1pPr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2430463" algn="l"/>
                <a:tab pos="2878138" algn="l"/>
                <a:tab pos="3327400" algn="l"/>
                <a:tab pos="3776663" algn="l"/>
                <a:tab pos="4225925" algn="l"/>
                <a:tab pos="4675188" algn="l"/>
                <a:tab pos="5124450" algn="l"/>
                <a:tab pos="5573713" algn="l"/>
                <a:tab pos="6022975" algn="l"/>
                <a:tab pos="6472238" algn="l"/>
                <a:tab pos="6921500" algn="l"/>
                <a:tab pos="7370763" algn="l"/>
                <a:tab pos="7820025" algn="l"/>
                <a:tab pos="8269288" algn="l"/>
                <a:tab pos="8718550" algn="l"/>
                <a:tab pos="9167813" algn="l"/>
                <a:tab pos="9617075" algn="l"/>
                <a:tab pos="10066338" algn="l"/>
                <a:tab pos="10515600" algn="l"/>
                <a:tab pos="10964863" algn="l"/>
                <a:tab pos="11414125" algn="l"/>
                <a:tab pos="11680825" algn="l"/>
                <a:tab pos="12130088" algn="l"/>
                <a:tab pos="12579350" algn="l"/>
                <a:tab pos="13028613" algn="l"/>
                <a:tab pos="13477875" algn="l"/>
                <a:tab pos="13927138" algn="l"/>
                <a:tab pos="14376400" algn="l"/>
                <a:tab pos="14825663" algn="l"/>
                <a:tab pos="15274925" algn="l"/>
                <a:tab pos="15724188" algn="l"/>
                <a:tab pos="16173450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marL="2228005" algn="just">
              <a:spcBef>
                <a:spcPts val="23"/>
              </a:spcBef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      Cidadãos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urutaínos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 amparados pelo  Decreto  n°  3.289/99, a qual considera as seguintes categorias para pessoas com deficiência: I- Deficiência física – alteração  completa  ou parcial de um ou mais segmentos do corpo  humano,  acarretando  o  comprometimento  da  função física; II- Deficiência auditiva- perda parcial ou total das possibilidades   aditivas   sonoras;  III- Deficiência   visual –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aquidade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 visual igual ou menor que 20/200 no melhor olho, após a melhor correção, ou campo visual inferior a 20 (tabela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Snellen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), ou ocorrência de ambas as situações; IV- Deficiência  mental- funcionamento  intelectual significativamente  inferior à  média, com manifestações  antes dos 18 anos, e limitações associadas a duas ou mais áreas de habilidades adaptativas;</a:t>
            </a:r>
          </a:p>
          <a:p>
            <a:pPr algn="just" eaLnBrk="1" hangingPunct="1">
              <a:lnSpc>
                <a:spcPct val="125000"/>
              </a:lnSpc>
              <a:buClrTx/>
              <a:buFontTx/>
              <a:buNone/>
            </a:pPr>
            <a:endParaRPr lang="pt-BR" sz="3300" dirty="0">
              <a:solidFill>
                <a:srgbClr val="000000"/>
              </a:solidFill>
              <a:latin typeface="Arial" charset="0"/>
              <a:ea typeface="ArialMT" pitchFamily="32" charset="0"/>
              <a:cs typeface="ArialMT" pitchFamily="32" charset="0"/>
            </a:endParaRPr>
          </a:p>
        </p:txBody>
      </p:sp>
      <p:sp>
        <p:nvSpPr>
          <p:cNvPr id="49" name="Text Box 13">
            <a:extLst>
              <a:ext uri="{FF2B5EF4-FFF2-40B4-BE49-F238E27FC236}">
                <a16:creationId xmlns:a16="http://schemas.microsoft.com/office/drawing/2014/main" id="{4B127DBE-5540-D229-DC22-9DC445F2B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61282" y="24717912"/>
            <a:ext cx="11413949" cy="288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2499" tIns="42900" rIns="82499" bIns="429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  <a:tab pos="11231563" algn="l"/>
                <a:tab pos="11680825" algn="l"/>
                <a:tab pos="12130088" algn="l"/>
                <a:tab pos="12579350" algn="l"/>
                <a:tab pos="13028613" algn="l"/>
                <a:tab pos="13477875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just" eaLnBrk="1" hangingPunct="1">
              <a:buClrTx/>
              <a:buSzPct val="45000"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      O acesso à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, por meio do Centro Integrado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Urutaí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, propicia a 18 cidadãos do Município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Urutaí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MT" pitchFamily="32" charset="0"/>
                <a:cs typeface="ArialMT" pitchFamily="32" charset="0"/>
              </a:rPr>
              <a:t>, a reabilitação de sua capacidade funcional, e a contribuição para sua inclusão em todas as esferas da vida social.</a:t>
            </a:r>
          </a:p>
        </p:txBody>
      </p:sp>
      <p:sp>
        <p:nvSpPr>
          <p:cNvPr id="50" name="Text Box 14">
            <a:extLst>
              <a:ext uri="{FF2B5EF4-FFF2-40B4-BE49-F238E27FC236}">
                <a16:creationId xmlns:a16="http://schemas.microsoft.com/office/drawing/2014/main" id="{698C91BA-22F6-926D-DAE8-0F3BA51ED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92810" y="26575249"/>
            <a:ext cx="11688016" cy="8971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467"/>
          </a:p>
        </p:txBody>
      </p:sp>
      <p:sp>
        <p:nvSpPr>
          <p:cNvPr id="51" name="Text Box 15">
            <a:extLst>
              <a:ext uri="{FF2B5EF4-FFF2-40B4-BE49-F238E27FC236}">
                <a16:creationId xmlns:a16="http://schemas.microsoft.com/office/drawing/2014/main" id="{5C0EF7AD-61B7-D09E-528B-8A2B20C97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65408" y="11874191"/>
            <a:ext cx="11048002" cy="616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 sz="1467"/>
          </a:p>
        </p:txBody>
      </p:sp>
      <p:sp>
        <p:nvSpPr>
          <p:cNvPr id="52" name="Text Box 17">
            <a:extLst>
              <a:ext uri="{FF2B5EF4-FFF2-40B4-BE49-F238E27FC236}">
                <a16:creationId xmlns:a16="http://schemas.microsoft.com/office/drawing/2014/main" id="{A83893BA-0FE3-CBE4-42EA-22F0A8351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50246" y="11835912"/>
            <a:ext cx="11835903" cy="13035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2499" tIns="42900" rIns="82499" bIns="42900">
            <a:spAutoFit/>
          </a:bodyPr>
          <a:lstStyle>
            <a:lvl1pPr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1pPr>
            <a:lvl2pPr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2pPr>
            <a:lvl3pPr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3pPr>
            <a:lvl4pPr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4pPr>
            <a:lvl5pPr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715963" algn="l"/>
                <a:tab pos="1439863" algn="l"/>
                <a:tab pos="2163763" algn="l"/>
                <a:tab pos="2887663" algn="l"/>
                <a:tab pos="3611563" algn="l"/>
                <a:tab pos="4343400" algn="l"/>
                <a:tab pos="5059363" algn="l"/>
                <a:tab pos="5783263" algn="l"/>
                <a:tab pos="6507163" algn="l"/>
                <a:tab pos="7231063" algn="l"/>
                <a:tab pos="7954963" algn="l"/>
                <a:tab pos="8686800" algn="l"/>
                <a:tab pos="9402763" algn="l"/>
                <a:tab pos="10126663" algn="l"/>
                <a:tab pos="10850563" algn="l"/>
                <a:tab pos="11574463" algn="l"/>
                <a:tab pos="12298363" algn="l"/>
                <a:tab pos="13030200" algn="l"/>
                <a:tab pos="13750925" algn="l"/>
                <a:tab pos="14473238" algn="l"/>
                <a:tab pos="14474825" algn="l"/>
                <a:tab pos="14824075" algn="l"/>
                <a:tab pos="14825663" algn="l"/>
              </a:tabLst>
              <a:defRPr sz="3000">
                <a:solidFill>
                  <a:srgbClr val="FFFFFF"/>
                </a:solidFill>
                <a:latin typeface="Verdana" pitchFamily="32" charset="0"/>
                <a:ea typeface="Lucida Sans Unicode" pitchFamily="32" charset="0"/>
                <a:cs typeface="Lucida Sans Unicode" pitchFamily="32" charset="0"/>
              </a:defRPr>
            </a:lvl9pPr>
          </a:lstStyle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     Após sensibilização das comunidades locais, a população poderá ter acesso ao Centro Integrado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por meio de indicação médica. Os registros serão realizados por meio de fichas específicas, fotos e vídeos. Posteriormente, serão agendadas as avaliações com os profissionais da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. O praticante, após passar por estes profissionais, é encaminhado para a aproximação com o cavalo. Neste momento, são feitas as progressões terapêuticas, como ambientação, aproximação,  descoberta, fase educativa e fase de separação.</a:t>
            </a:r>
          </a:p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O programa de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equoterapia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é dividido em quatro etapas básicas:</a:t>
            </a:r>
          </a:p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1 –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Hipoterapia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(sessão semanal de 30 minutos, buscando estimular o controle postural e as funções psicomotoras)</a:t>
            </a:r>
          </a:p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2 – Educação (sessão mensal de 30 minutos, promovendo 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auto-estima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,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auto-disciplina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e controle emocional)</a:t>
            </a:r>
          </a:p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3 –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Pré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-esportivo (exercícios educativos de iniciação ao hipismo)</a:t>
            </a:r>
          </a:p>
          <a:p>
            <a:pPr algn="just" eaLnBrk="1" hangingPunct="1">
              <a:buClrTx/>
              <a:buFontTx/>
              <a:buNone/>
            </a:pP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4 – Prática esportiva </a:t>
            </a:r>
            <a:r>
              <a:rPr lang="pt-BR" sz="3300" dirty="0" err="1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paraequestre</a:t>
            </a:r>
            <a:r>
              <a:rPr lang="pt-BR" sz="3300" dirty="0">
                <a:solidFill>
                  <a:srgbClr val="000000"/>
                </a:solidFill>
                <a:latin typeface="Arial" charset="0"/>
                <a:ea typeface="Arial Unicode MS" pitchFamily="32" charset="0"/>
                <a:cs typeface="Arial Unicode MS" pitchFamily="32" charset="0"/>
              </a:rPr>
              <a:t> (treinamento para participação em eventos hípicos, abrindo caminho para hipismo adaptado e paraolimpíadas)</a:t>
            </a:r>
          </a:p>
          <a:p>
            <a:pPr algn="just" eaLnBrk="1" hangingPunct="1">
              <a:buClrTx/>
              <a:buFontTx/>
              <a:buNone/>
            </a:pPr>
            <a:endParaRPr lang="pt-BR" sz="3300" dirty="0">
              <a:solidFill>
                <a:srgbClr val="000000"/>
              </a:solidFill>
              <a:latin typeface="Arial" charset="0"/>
              <a:ea typeface="Arial Unicode MS" pitchFamily="32" charset="0"/>
              <a:cs typeface="Arial Unicode MS" pitchFamily="32" charset="0"/>
            </a:endParaRPr>
          </a:p>
          <a:p>
            <a:pPr algn="just" eaLnBrk="1" hangingPunct="1">
              <a:lnSpc>
                <a:spcPct val="130000"/>
              </a:lnSpc>
              <a:buClrTx/>
              <a:buFontTx/>
              <a:buNone/>
            </a:pPr>
            <a:endParaRPr lang="pt-BR" sz="33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3" name="Picture 18">
            <a:extLst>
              <a:ext uri="{FF2B5EF4-FFF2-40B4-BE49-F238E27FC236}">
                <a16:creationId xmlns:a16="http://schemas.microsoft.com/office/drawing/2014/main" id="{164F961A-CC7B-0347-976D-2BC7B2A42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8409" y="27546428"/>
            <a:ext cx="11316822" cy="6201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9557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</TotalTime>
  <Words>657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Arial Unicode MS</vt:lpstr>
      <vt:lpstr>Arial</vt:lpstr>
      <vt:lpstr>ArialMT</vt:lpstr>
      <vt:lpstr>Calibri</vt:lpstr>
      <vt:lpstr>Calibri Light</vt:lpstr>
      <vt:lpstr>Lucida Sans Unicode</vt:lpstr>
      <vt:lpstr>Tema do Office</vt:lpstr>
      <vt:lpstr>TÍTULO DO PROJETO, TÍTULO DO PROJETO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PROJETO, TÍTULO DO PROJETO</dc:title>
  <dc:creator>Adson Pereira de Souza</dc:creator>
  <cp:lastModifiedBy>Adson Pereira de Souza</cp:lastModifiedBy>
  <cp:revision>9</cp:revision>
  <dcterms:created xsi:type="dcterms:W3CDTF">2023-07-06T12:21:09Z</dcterms:created>
  <dcterms:modified xsi:type="dcterms:W3CDTF">2026-09-30T11:40:47Z</dcterms:modified>
</cp:coreProperties>
</file>