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32399288" cy="396001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0B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>
      <p:cViewPr varScale="1">
        <p:scale>
          <a:sx n="15" d="100"/>
          <a:sy n="15" d="100"/>
        </p:scale>
        <p:origin x="2294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6480867"/>
            <a:ext cx="27539395" cy="1378673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0799268"/>
            <a:ext cx="24299466" cy="9560876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F177-9692-5441-9ED8-9F82AD858574}" type="datetimeFigureOut">
              <a:rPr lang="pt-BR" smtClean="0"/>
              <a:t>09/07/2024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443BC-2514-1E4B-A2E7-7E15737CEE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7000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F177-9692-5441-9ED8-9F82AD858574}" type="datetimeFigureOut">
              <a:rPr lang="pt-BR" smtClean="0"/>
              <a:t>09/07/2024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443BC-2514-1E4B-A2E7-7E15737CEE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0822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108343"/>
            <a:ext cx="6986096" cy="3355932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108343"/>
            <a:ext cx="20553298" cy="3355932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F177-9692-5441-9ED8-9F82AD858574}" type="datetimeFigureOut">
              <a:rPr lang="pt-BR" smtClean="0"/>
              <a:t>09/07/2024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443BC-2514-1E4B-A2E7-7E15737CEE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4617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F177-9692-5441-9ED8-9F82AD858574}" type="datetimeFigureOut">
              <a:rPr lang="pt-BR" smtClean="0"/>
              <a:t>09/07/2024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443BC-2514-1E4B-A2E7-7E15737CEE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1558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9872559"/>
            <a:ext cx="27944386" cy="16472575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6500971"/>
            <a:ext cx="27944386" cy="8662538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F177-9692-5441-9ED8-9F82AD858574}" type="datetimeFigureOut">
              <a:rPr lang="pt-BR" smtClean="0"/>
              <a:t>09/07/2024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443BC-2514-1E4B-A2E7-7E15737CEE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8279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0541716"/>
            <a:ext cx="13769697" cy="2512595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0541716"/>
            <a:ext cx="13769697" cy="2512595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F177-9692-5441-9ED8-9F82AD858574}" type="datetimeFigureOut">
              <a:rPr lang="pt-BR" smtClean="0"/>
              <a:t>09/07/2024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443BC-2514-1E4B-A2E7-7E15737CEE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0720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108352"/>
            <a:ext cx="27944386" cy="765420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9707549"/>
            <a:ext cx="13706415" cy="4757520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4465069"/>
            <a:ext cx="13706415" cy="2127593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9707549"/>
            <a:ext cx="13773917" cy="4757520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4465069"/>
            <a:ext cx="13773917" cy="2127593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F177-9692-5441-9ED8-9F82AD858574}" type="datetimeFigureOut">
              <a:rPr lang="pt-BR" smtClean="0"/>
              <a:t>09/07/2024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443BC-2514-1E4B-A2E7-7E15737CEE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4306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F177-9692-5441-9ED8-9F82AD858574}" type="datetimeFigureOut">
              <a:rPr lang="pt-BR" smtClean="0"/>
              <a:t>09/07/2024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443BC-2514-1E4B-A2E7-7E15737CEE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5188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F177-9692-5441-9ED8-9F82AD858574}" type="datetimeFigureOut">
              <a:rPr lang="pt-BR" smtClean="0"/>
              <a:t>09/07/2024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443BC-2514-1E4B-A2E7-7E15737CEE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1202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640012"/>
            <a:ext cx="10449614" cy="9240044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5701703"/>
            <a:ext cx="16402140" cy="28141800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1880056"/>
            <a:ext cx="10449614" cy="22009274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F177-9692-5441-9ED8-9F82AD858574}" type="datetimeFigureOut">
              <a:rPr lang="pt-BR" smtClean="0"/>
              <a:t>09/07/2024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443BC-2514-1E4B-A2E7-7E15737CEE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3490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640012"/>
            <a:ext cx="10449614" cy="9240044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5701703"/>
            <a:ext cx="16402140" cy="28141800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1880056"/>
            <a:ext cx="10449614" cy="22009274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F177-9692-5441-9ED8-9F82AD858574}" type="datetimeFigureOut">
              <a:rPr lang="pt-BR" smtClean="0"/>
              <a:t>09/07/2024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443BC-2514-1E4B-A2E7-7E15737CEE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6582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DA8082E8-F74D-3B53-6C64-0AE6A7C3296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-354" y="36418554"/>
            <a:ext cx="32298103" cy="317159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EFD5C947-8E81-53F6-C91E-54F50471F40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-354" y="0"/>
            <a:ext cx="32399996" cy="638334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108352"/>
            <a:ext cx="27944386" cy="7654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0541716"/>
            <a:ext cx="27944386" cy="25125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36703516"/>
            <a:ext cx="7289840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0F177-9692-5441-9ED8-9F82AD858574}" type="datetimeFigureOut">
              <a:rPr lang="pt-BR" smtClean="0"/>
              <a:t>09/07/2024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36703516"/>
            <a:ext cx="10934760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36703516"/>
            <a:ext cx="7289840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443BC-2514-1E4B-A2E7-7E15737CEE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837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344ECC-8137-5291-5205-C385F44062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7549" y="658580"/>
            <a:ext cx="21481419" cy="4550183"/>
          </a:xfrm>
        </p:spPr>
        <p:txBody>
          <a:bodyPr>
            <a:normAutofit/>
          </a:bodyPr>
          <a:lstStyle/>
          <a:p>
            <a:r>
              <a:rPr lang="pt-BR" sz="1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TÍTULO DO PROJETO, TÍTULO DO PROJETO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7BB2391-BCE7-F7A2-2AD4-8C0DA52EEC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52987" y="6470103"/>
            <a:ext cx="26493315" cy="3185865"/>
          </a:xfrm>
        </p:spPr>
        <p:txBody>
          <a:bodyPr>
            <a:normAutofit/>
          </a:bodyPr>
          <a:lstStyle/>
          <a:p>
            <a:r>
              <a:rPr lang="pt-BR" sz="4400" b="1" dirty="0">
                <a:solidFill>
                  <a:srgbClr val="2E0B57"/>
                </a:solidFill>
              </a:rPr>
              <a:t>NOME COMPLETO</a:t>
            </a:r>
            <a:r>
              <a:rPr lang="pt-BR" sz="4400" b="1" baseline="30000" dirty="0">
                <a:solidFill>
                  <a:srgbClr val="2E0B57"/>
                </a:solidFill>
              </a:rPr>
              <a:t>1</a:t>
            </a:r>
            <a:r>
              <a:rPr lang="pt-BR" sz="4400" b="1" dirty="0">
                <a:solidFill>
                  <a:srgbClr val="2E0B57"/>
                </a:solidFill>
              </a:rPr>
              <a:t>, NOME COMPLETO</a:t>
            </a:r>
            <a:r>
              <a:rPr lang="pt-BR" sz="4400" b="1" baseline="30000" dirty="0">
                <a:solidFill>
                  <a:srgbClr val="2E0B57"/>
                </a:solidFill>
              </a:rPr>
              <a:t>2</a:t>
            </a:r>
            <a:r>
              <a:rPr lang="pt-BR" sz="4400" b="1" dirty="0">
                <a:solidFill>
                  <a:srgbClr val="2E0B57"/>
                </a:solidFill>
              </a:rPr>
              <a:t>, NOME COMPLETO</a:t>
            </a:r>
            <a:r>
              <a:rPr lang="pt-BR" sz="4400" b="1" baseline="30000" dirty="0">
                <a:solidFill>
                  <a:srgbClr val="2E0B57"/>
                </a:solidFill>
              </a:rPr>
              <a:t>3</a:t>
            </a:r>
            <a:r>
              <a:rPr lang="pt-BR" sz="4400" b="1" dirty="0">
                <a:solidFill>
                  <a:srgbClr val="2E0B57"/>
                </a:solidFill>
              </a:rPr>
              <a:t>, NOME COMPLETO</a:t>
            </a:r>
            <a:r>
              <a:rPr lang="pt-BR" sz="4400" b="1" baseline="30000" dirty="0">
                <a:solidFill>
                  <a:srgbClr val="2E0B57"/>
                </a:solidFill>
              </a:rPr>
              <a:t>4</a:t>
            </a:r>
            <a:r>
              <a:rPr lang="pt-BR" sz="4400" b="1" dirty="0">
                <a:solidFill>
                  <a:srgbClr val="2E0B57"/>
                </a:solidFill>
              </a:rPr>
              <a:t>, NOME COMPLETO</a:t>
            </a:r>
            <a:r>
              <a:rPr lang="pt-BR" sz="4400" b="1" baseline="30000" dirty="0">
                <a:solidFill>
                  <a:srgbClr val="2E0B57"/>
                </a:solidFill>
              </a:rPr>
              <a:t>5</a:t>
            </a:r>
            <a:r>
              <a:rPr lang="pt-BR" sz="4400" b="1" dirty="0">
                <a:solidFill>
                  <a:srgbClr val="2E0B57"/>
                </a:solidFill>
              </a:rPr>
              <a:t>, NOME COMPLETO</a:t>
            </a:r>
            <a:r>
              <a:rPr lang="pt-BR" sz="4400" b="1" baseline="30000" dirty="0">
                <a:solidFill>
                  <a:srgbClr val="2E0B57"/>
                </a:solidFill>
              </a:rPr>
              <a:t>6</a:t>
            </a:r>
          </a:p>
          <a:p>
            <a:r>
              <a:rPr lang="en-US" sz="2933" b="1" dirty="0">
                <a:solidFill>
                  <a:schemeClr val="bg1">
                    <a:lumMod val="50000"/>
                  </a:schemeClr>
                </a:solidFill>
              </a:rPr>
              <a:t>1 </a:t>
            </a:r>
            <a:r>
              <a:rPr lang="en-US" sz="2933" b="1" dirty="0" err="1">
                <a:solidFill>
                  <a:schemeClr val="bg1">
                    <a:lumMod val="50000"/>
                  </a:schemeClr>
                </a:solidFill>
              </a:rPr>
              <a:t>Coordenador</a:t>
            </a:r>
            <a:r>
              <a:rPr lang="en-US" sz="2933" b="1" dirty="0">
                <a:solidFill>
                  <a:schemeClr val="bg1">
                    <a:lumMod val="50000"/>
                  </a:schemeClr>
                </a:solidFill>
              </a:rPr>
              <a:t>/IF </a:t>
            </a:r>
            <a:r>
              <a:rPr lang="en-US" sz="2933" b="1" dirty="0" err="1">
                <a:solidFill>
                  <a:schemeClr val="bg1">
                    <a:lumMod val="50000"/>
                  </a:schemeClr>
                </a:solidFill>
              </a:rPr>
              <a:t>Goiano</a:t>
            </a:r>
            <a:r>
              <a:rPr lang="en-US" sz="2933" b="1" dirty="0">
                <a:solidFill>
                  <a:schemeClr val="bg1">
                    <a:lumMod val="50000"/>
                  </a:schemeClr>
                </a:solidFill>
              </a:rPr>
              <a:t> Campus XXX. </a:t>
            </a:r>
            <a:r>
              <a:rPr lang="pt-BR" sz="2933" b="1" dirty="0">
                <a:solidFill>
                  <a:schemeClr val="bg1">
                    <a:lumMod val="50000"/>
                  </a:schemeClr>
                </a:solidFill>
              </a:rPr>
              <a:t>E-mail: emailinstitucional@ifgoiano.edu.br ; 2 IF Goiano Campus XXX E-mail: emailinstitucional@ifgoiano.edu.br </a:t>
            </a:r>
            <a:r>
              <a:rPr lang="en-US" sz="2933" b="1" dirty="0">
                <a:solidFill>
                  <a:schemeClr val="bg1">
                    <a:lumMod val="50000"/>
                  </a:schemeClr>
                </a:solidFill>
              </a:rPr>
              <a:t>; 3 </a:t>
            </a:r>
            <a:r>
              <a:rPr lang="pt-BR" sz="2933" b="1" dirty="0">
                <a:solidFill>
                  <a:schemeClr val="bg1">
                    <a:lumMod val="50000"/>
                  </a:schemeClr>
                </a:solidFill>
              </a:rPr>
              <a:t>IF Goiano Campus XXX E-mail: emailinstitucional@ifgoiano.edu.br </a:t>
            </a:r>
            <a:r>
              <a:rPr lang="en-US" sz="2933" b="1" dirty="0">
                <a:solidFill>
                  <a:schemeClr val="bg1">
                    <a:lumMod val="50000"/>
                  </a:schemeClr>
                </a:solidFill>
              </a:rPr>
              <a:t>; 4 IF </a:t>
            </a:r>
            <a:r>
              <a:rPr lang="pt-BR" sz="2933" b="1" dirty="0">
                <a:solidFill>
                  <a:schemeClr val="bg1">
                    <a:lumMod val="50000"/>
                  </a:schemeClr>
                </a:solidFill>
              </a:rPr>
              <a:t>Goiano Campus XXX E-mail: emailinstitucional@ifgoiano.edu.br ;</a:t>
            </a:r>
            <a:r>
              <a:rPr lang="en-US" sz="2933" b="1" dirty="0">
                <a:solidFill>
                  <a:schemeClr val="bg1">
                    <a:lumMod val="50000"/>
                  </a:schemeClr>
                </a:solidFill>
              </a:rPr>
              <a:t> 5 IF </a:t>
            </a:r>
            <a:r>
              <a:rPr lang="pt-BR" sz="2933" b="1" dirty="0">
                <a:solidFill>
                  <a:schemeClr val="bg1">
                    <a:lumMod val="50000"/>
                  </a:schemeClr>
                </a:solidFill>
              </a:rPr>
              <a:t>Goiano Campus XXX E-mail: emailinstitucional@ifgoiano.edu.br </a:t>
            </a:r>
            <a:r>
              <a:rPr lang="en-US" sz="2933" b="1" dirty="0">
                <a:solidFill>
                  <a:schemeClr val="bg1">
                    <a:lumMod val="50000"/>
                  </a:schemeClr>
                </a:solidFill>
              </a:rPr>
              <a:t>; 6 IF </a:t>
            </a:r>
            <a:r>
              <a:rPr lang="pt-BR" sz="2933" b="1" dirty="0">
                <a:solidFill>
                  <a:schemeClr val="bg1">
                    <a:lumMod val="50000"/>
                  </a:schemeClr>
                </a:solidFill>
              </a:rPr>
              <a:t>Goiano Campus XXX E-mail: emailinstitucional@ifgoiano.edu.br </a:t>
            </a:r>
            <a:endParaRPr lang="en-US" sz="2933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Text Box 4">
            <a:extLst>
              <a:ext uri="{FF2B5EF4-FFF2-40B4-BE49-F238E27FC236}">
                <a16:creationId xmlns:a16="http://schemas.microsoft.com/office/drawing/2014/main" id="{98A2CD7D-2C1C-1AB4-182B-CEA02F8C9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1844" y="9746967"/>
            <a:ext cx="9864909" cy="160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71906" tIns="193378" rIns="371906" bIns="193378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>
              <a:lnSpc>
                <a:spcPct val="130000"/>
              </a:lnSpc>
              <a:spcBef>
                <a:spcPts val="2579"/>
              </a:spcBef>
            </a:pPr>
            <a:r>
              <a:rPr lang="pt-BR" sz="6600" b="1" dirty="0">
                <a:solidFill>
                  <a:srgbClr val="2E0B57"/>
                </a:solidFill>
                <a:latin typeface="+mn-lt"/>
                <a:ea typeface="+mn-ea"/>
                <a:cs typeface="+mn-cs"/>
              </a:rPr>
              <a:t>Introdução</a:t>
            </a:r>
          </a:p>
        </p:txBody>
      </p:sp>
      <p:sp>
        <p:nvSpPr>
          <p:cNvPr id="42" name="Text Box 5">
            <a:extLst>
              <a:ext uri="{FF2B5EF4-FFF2-40B4-BE49-F238E27FC236}">
                <a16:creationId xmlns:a16="http://schemas.microsoft.com/office/drawing/2014/main" id="{97B32E3A-E176-4D2A-2053-F1B3E4906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4695" y="24059172"/>
            <a:ext cx="5694257" cy="1304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71906" tIns="193378" rIns="371906" bIns="193378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 defTabSz="2970018">
              <a:lnSpc>
                <a:spcPct val="90000"/>
              </a:lnSpc>
              <a:spcBef>
                <a:spcPts val="3248"/>
              </a:spcBef>
            </a:pPr>
            <a:r>
              <a:rPr lang="pt-BR" sz="6600" b="1" dirty="0">
                <a:solidFill>
                  <a:srgbClr val="2E0B57"/>
                </a:solidFill>
                <a:latin typeface="+mn-lt"/>
                <a:ea typeface="+mn-ea"/>
                <a:cs typeface="+mn-cs"/>
              </a:rPr>
              <a:t>Metodologia</a:t>
            </a:r>
          </a:p>
        </p:txBody>
      </p:sp>
      <p:sp>
        <p:nvSpPr>
          <p:cNvPr id="43" name="Text Box 6">
            <a:extLst>
              <a:ext uri="{FF2B5EF4-FFF2-40B4-BE49-F238E27FC236}">
                <a16:creationId xmlns:a16="http://schemas.microsoft.com/office/drawing/2014/main" id="{E4A5BC9A-2C01-A629-3781-2CF7C9E47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6969" y="18559080"/>
            <a:ext cx="11782074" cy="160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371906" tIns="193378" rIns="371906" bIns="193378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>
              <a:lnSpc>
                <a:spcPct val="130000"/>
              </a:lnSpc>
              <a:spcBef>
                <a:spcPts val="2579"/>
              </a:spcBef>
              <a:tabLst>
                <a:tab pos="0" algn="l"/>
                <a:tab pos="410384" algn="l"/>
                <a:tab pos="822223" algn="l"/>
                <a:tab pos="1234062" algn="l"/>
                <a:tab pos="1645901" algn="l"/>
                <a:tab pos="2057739" algn="l"/>
                <a:tab pos="2469579" algn="l"/>
                <a:tab pos="2881417" algn="l"/>
                <a:tab pos="3293257" algn="l"/>
                <a:tab pos="3705095" algn="l"/>
                <a:tab pos="4116935" algn="l"/>
                <a:tab pos="4528773" algn="l"/>
                <a:tab pos="4940612" algn="l"/>
                <a:tab pos="5352451" algn="l"/>
                <a:tab pos="5764290" algn="l"/>
                <a:tab pos="6176129" algn="l"/>
                <a:tab pos="6587968" algn="l"/>
                <a:tab pos="6999807" algn="l"/>
                <a:tab pos="7411646" algn="l"/>
                <a:tab pos="7823484" algn="l"/>
                <a:tab pos="8235324" algn="l"/>
                <a:tab pos="8236779" algn="l"/>
                <a:tab pos="8648618" algn="l"/>
                <a:tab pos="9060457" algn="l"/>
                <a:tab pos="9472296" algn="l"/>
                <a:tab pos="9884134" algn="l"/>
                <a:tab pos="10295974" algn="l"/>
                <a:tab pos="10707812" algn="l"/>
                <a:tab pos="11119652" algn="l"/>
                <a:tab pos="11531490" algn="l"/>
              </a:tabLst>
            </a:pPr>
            <a:r>
              <a:rPr lang="pt-BR" sz="6600" b="1" dirty="0">
                <a:solidFill>
                  <a:srgbClr val="2E0B57"/>
                </a:solidFill>
                <a:latin typeface="+mn-lt"/>
                <a:ea typeface="+mn-ea"/>
                <a:cs typeface="+mn-cs"/>
              </a:rPr>
              <a:t>Objetivo</a:t>
            </a:r>
          </a:p>
        </p:txBody>
      </p:sp>
      <p:sp>
        <p:nvSpPr>
          <p:cNvPr id="44" name="Text Box 7">
            <a:extLst>
              <a:ext uri="{FF2B5EF4-FFF2-40B4-BE49-F238E27FC236}">
                <a16:creationId xmlns:a16="http://schemas.microsoft.com/office/drawing/2014/main" id="{D6BB69C7-D7BF-9068-36CF-1DF6DCE41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60305" y="12568054"/>
            <a:ext cx="11822011" cy="160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371906" tIns="193378" rIns="371906" bIns="193378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>
              <a:lnSpc>
                <a:spcPct val="130000"/>
              </a:lnSpc>
              <a:spcBef>
                <a:spcPts val="2579"/>
              </a:spcBef>
              <a:tabLst>
                <a:tab pos="0" algn="l"/>
                <a:tab pos="410384" algn="l"/>
                <a:tab pos="822223" algn="l"/>
                <a:tab pos="1234062" algn="l"/>
                <a:tab pos="1645901" algn="l"/>
                <a:tab pos="2057739" algn="l"/>
                <a:tab pos="2469579" algn="l"/>
                <a:tab pos="2881417" algn="l"/>
                <a:tab pos="3293257" algn="l"/>
                <a:tab pos="3705095" algn="l"/>
                <a:tab pos="4116935" algn="l"/>
                <a:tab pos="4528773" algn="l"/>
                <a:tab pos="4940612" algn="l"/>
                <a:tab pos="5352451" algn="l"/>
                <a:tab pos="5764290" algn="l"/>
                <a:tab pos="6176129" algn="l"/>
                <a:tab pos="6587968" algn="l"/>
                <a:tab pos="6999807" algn="l"/>
                <a:tab pos="7411646" algn="l"/>
                <a:tab pos="7823484" algn="l"/>
                <a:tab pos="8235324" algn="l"/>
                <a:tab pos="8236779" algn="l"/>
                <a:tab pos="8648618" algn="l"/>
                <a:tab pos="9060457" algn="l"/>
                <a:tab pos="9472296" algn="l"/>
                <a:tab pos="9884134" algn="l"/>
                <a:tab pos="10295974" algn="l"/>
                <a:tab pos="10707812" algn="l"/>
                <a:tab pos="11119652" algn="l"/>
                <a:tab pos="11531490" algn="l"/>
              </a:tabLst>
            </a:pPr>
            <a:r>
              <a:rPr lang="pt-BR" sz="6600" b="1" dirty="0">
                <a:solidFill>
                  <a:srgbClr val="2E0B57"/>
                </a:solidFill>
                <a:latin typeface="+mn-lt"/>
                <a:ea typeface="+mn-ea"/>
                <a:cs typeface="+mn-cs"/>
              </a:rPr>
              <a:t>Resultados</a:t>
            </a:r>
          </a:p>
        </p:txBody>
      </p:sp>
      <p:sp>
        <p:nvSpPr>
          <p:cNvPr id="45" name="Text Box 8">
            <a:extLst>
              <a:ext uri="{FF2B5EF4-FFF2-40B4-BE49-F238E27FC236}">
                <a16:creationId xmlns:a16="http://schemas.microsoft.com/office/drawing/2014/main" id="{1478C530-24CD-2218-BFC5-13A8DE18A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64335" y="24308212"/>
            <a:ext cx="11413949" cy="160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371906" tIns="193378" rIns="371906" bIns="193378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>
              <a:lnSpc>
                <a:spcPct val="130000"/>
              </a:lnSpc>
              <a:spcBef>
                <a:spcPts val="2579"/>
              </a:spcBef>
              <a:tabLst>
                <a:tab pos="0" algn="l"/>
                <a:tab pos="410384" algn="l"/>
                <a:tab pos="822223" algn="l"/>
                <a:tab pos="1234062" algn="l"/>
                <a:tab pos="1645901" algn="l"/>
                <a:tab pos="2057739" algn="l"/>
                <a:tab pos="2469579" algn="l"/>
                <a:tab pos="2881417" algn="l"/>
                <a:tab pos="3293257" algn="l"/>
                <a:tab pos="3705095" algn="l"/>
                <a:tab pos="4116935" algn="l"/>
                <a:tab pos="4528773" algn="l"/>
                <a:tab pos="4940612" algn="l"/>
                <a:tab pos="5352451" algn="l"/>
                <a:tab pos="5764290" algn="l"/>
                <a:tab pos="6176129" algn="l"/>
                <a:tab pos="6587968" algn="l"/>
                <a:tab pos="6999807" algn="l"/>
                <a:tab pos="7411646" algn="l"/>
                <a:tab pos="7823484" algn="l"/>
                <a:tab pos="8235324" algn="l"/>
                <a:tab pos="8236779" algn="l"/>
                <a:tab pos="8648618" algn="l"/>
                <a:tab pos="9060457" algn="l"/>
                <a:tab pos="9472296" algn="l"/>
                <a:tab pos="9884134" algn="l"/>
                <a:tab pos="10295974" algn="l"/>
                <a:tab pos="10707812" algn="l"/>
                <a:tab pos="11119652" algn="l"/>
                <a:tab pos="11531490" algn="l"/>
              </a:tabLst>
            </a:pPr>
            <a:r>
              <a:rPr lang="pt-BR" sz="6600" b="1" dirty="0">
                <a:solidFill>
                  <a:srgbClr val="2E0B57"/>
                </a:solidFill>
                <a:latin typeface="+mn-lt"/>
                <a:ea typeface="+mn-ea"/>
                <a:cs typeface="+mn-cs"/>
              </a:rPr>
              <a:t>Conclusão</a:t>
            </a:r>
          </a:p>
        </p:txBody>
      </p:sp>
      <p:sp>
        <p:nvSpPr>
          <p:cNvPr id="46" name="Text Box 10">
            <a:extLst>
              <a:ext uri="{FF2B5EF4-FFF2-40B4-BE49-F238E27FC236}">
                <a16:creationId xmlns:a16="http://schemas.microsoft.com/office/drawing/2014/main" id="{83D10821-C83F-81BC-C710-15C2EA013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0321" y="20285884"/>
            <a:ext cx="11724987" cy="3641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2499" tIns="42900" rIns="82499" bIns="42900">
            <a:spAutoFit/>
          </a:bodyPr>
          <a:lstStyle>
            <a:lvl1pPr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marL="167356" algn="just"/>
            <a:r>
              <a:rPr lang="pt-BR" sz="3300" dirty="0">
                <a:solidFill>
                  <a:srgbClr val="000000"/>
                </a:solidFill>
                <a:latin typeface="Arial" charset="0"/>
                <a:cs typeface="Arial" charset="0"/>
              </a:rPr>
              <a:t>     Habilitar, reeducar e reabilitar pessoas com deficiência (crianças, adolescentes, adultos e idosos), mediante a prática da </a:t>
            </a:r>
            <a:r>
              <a:rPr lang="pt-BR" sz="3300" dirty="0" err="1">
                <a:solidFill>
                  <a:srgbClr val="000000"/>
                </a:solidFill>
                <a:latin typeface="Arial" charset="0"/>
                <a:cs typeface="Arial" charset="0"/>
              </a:rPr>
              <a:t>equoterapia</a:t>
            </a:r>
            <a:r>
              <a:rPr lang="pt-BR" sz="3300" dirty="0">
                <a:solidFill>
                  <a:srgbClr val="000000"/>
                </a:solidFill>
                <a:latin typeface="Arial" charset="0"/>
                <a:cs typeface="Arial" charset="0"/>
              </a:rPr>
              <a:t>, segundo as diretrizes da ANDE­BRASIL (Associação Nacional de </a:t>
            </a:r>
            <a:r>
              <a:rPr lang="pt-BR" sz="3300" dirty="0" err="1">
                <a:solidFill>
                  <a:srgbClr val="000000"/>
                </a:solidFill>
                <a:latin typeface="Arial" charset="0"/>
                <a:cs typeface="Arial" charset="0"/>
              </a:rPr>
              <a:t>Equoterapia</a:t>
            </a:r>
            <a:r>
              <a:rPr lang="pt-BR" sz="3300" dirty="0">
                <a:solidFill>
                  <a:srgbClr val="000000"/>
                </a:solidFill>
                <a:latin typeface="Arial" charset="0"/>
                <a:cs typeface="Arial" charset="0"/>
              </a:rPr>
              <a:t>), bem como da Política Nacional de Saúde da Pessoa com Deficiência (Portaria MS/GM n° 1.060, de 05 de junho de 2002).</a:t>
            </a:r>
          </a:p>
          <a:p>
            <a:pPr algn="just" eaLnBrk="1">
              <a:buClrTx/>
              <a:buFontTx/>
              <a:buNone/>
            </a:pPr>
            <a:endParaRPr lang="pt-BR" sz="3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7" name="Text Box 11">
            <a:extLst>
              <a:ext uri="{FF2B5EF4-FFF2-40B4-BE49-F238E27FC236}">
                <a16:creationId xmlns:a16="http://schemas.microsoft.com/office/drawing/2014/main" id="{807034FD-10DC-983F-076A-11353D3D0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9254" y="11362804"/>
            <a:ext cx="11929789" cy="719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2499" tIns="42900" rIns="82499" bIns="42900">
            <a:spAutoFit/>
          </a:bodyPr>
          <a:lstStyle>
            <a:lvl1pPr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marL="167356" algn="just"/>
            <a:r>
              <a:rPr lang="pt-BR" sz="3300" dirty="0">
                <a:solidFill>
                  <a:srgbClr val="000000"/>
                </a:solidFill>
                <a:latin typeface="Arial" charset="0"/>
                <a:ea typeface="Arial Unicode MS" pitchFamily="32" charset="0"/>
                <a:cs typeface="Arial Unicode MS" pitchFamily="32" charset="0"/>
              </a:rPr>
              <a:t>	  Pensar o homem em suas múltiplas dimensões, suas relações e </a:t>
            </a:r>
            <a:r>
              <a:rPr lang="pt-BR" sz="3300" dirty="0" err="1">
                <a:solidFill>
                  <a:srgbClr val="000000"/>
                </a:solidFill>
                <a:latin typeface="Arial" charset="0"/>
                <a:ea typeface="Arial Unicode MS" pitchFamily="32" charset="0"/>
                <a:cs typeface="Arial Unicode MS" pitchFamily="32" charset="0"/>
              </a:rPr>
              <a:t>inter­relações</a:t>
            </a:r>
            <a:r>
              <a:rPr lang="pt-BR" sz="3300" dirty="0">
                <a:solidFill>
                  <a:srgbClr val="000000"/>
                </a:solidFill>
                <a:latin typeface="Arial" charset="0"/>
                <a:ea typeface="Arial Unicode MS" pitchFamily="32" charset="0"/>
                <a:cs typeface="Arial Unicode MS" pitchFamily="32" charset="0"/>
              </a:rPr>
              <a:t> com o outro, e com o meio, </a:t>
            </a:r>
            <a:r>
              <a:rPr lang="pt-BR" sz="3300" dirty="0" err="1">
                <a:solidFill>
                  <a:srgbClr val="000000"/>
                </a:solidFill>
                <a:latin typeface="Arial" charset="0"/>
                <a:ea typeface="Arial Unicode MS" pitchFamily="32" charset="0"/>
                <a:cs typeface="Arial Unicode MS" pitchFamily="32" charset="0"/>
              </a:rPr>
              <a:t>constitui­se</a:t>
            </a:r>
            <a:r>
              <a:rPr lang="pt-BR" sz="3300" dirty="0">
                <a:solidFill>
                  <a:srgbClr val="000000"/>
                </a:solidFill>
                <a:latin typeface="Arial" charset="0"/>
                <a:ea typeface="Arial Unicode MS" pitchFamily="32" charset="0"/>
                <a:cs typeface="Arial Unicode MS" pitchFamily="32" charset="0"/>
              </a:rPr>
              <a:t>  em desafio a nossa sociedade. A </a:t>
            </a:r>
            <a:r>
              <a:rPr lang="pt-BR" sz="3300" dirty="0" err="1">
                <a:solidFill>
                  <a:srgbClr val="000000"/>
                </a:solidFill>
                <a:latin typeface="Arial" charset="0"/>
                <a:ea typeface="Arial Unicode MS" pitchFamily="32" charset="0"/>
                <a:cs typeface="Arial Unicode MS" pitchFamily="32" charset="0"/>
              </a:rPr>
              <a:t>equoterapia</a:t>
            </a:r>
            <a:r>
              <a:rPr lang="pt-BR" sz="3300" dirty="0">
                <a:solidFill>
                  <a:srgbClr val="000000"/>
                </a:solidFill>
                <a:latin typeface="Arial" charset="0"/>
                <a:ea typeface="Arial Unicode MS" pitchFamily="32" charset="0"/>
                <a:cs typeface="Arial Unicode MS" pitchFamily="32" charset="0"/>
              </a:rPr>
              <a:t>, de forma interventora e complementar, pode promover a inclusão de deficientes físicos e mentais, favorecendo o desenvolvimento biopsicossocial. A </a:t>
            </a:r>
            <a:r>
              <a:rPr lang="pt-BR" sz="3300" dirty="0" err="1">
                <a:solidFill>
                  <a:srgbClr val="000000"/>
                </a:solidFill>
                <a:latin typeface="Arial" charset="0"/>
                <a:ea typeface="Arial Unicode MS" pitchFamily="32" charset="0"/>
                <a:cs typeface="Arial Unicode MS" pitchFamily="32" charset="0"/>
              </a:rPr>
              <a:t>equoterapia</a:t>
            </a:r>
            <a:r>
              <a:rPr lang="pt-BR" sz="3300" dirty="0">
                <a:solidFill>
                  <a:srgbClr val="000000"/>
                </a:solidFill>
                <a:latin typeface="Arial" charset="0"/>
                <a:ea typeface="Arial Unicode MS" pitchFamily="32" charset="0"/>
                <a:cs typeface="Arial Unicode MS" pitchFamily="32" charset="0"/>
              </a:rPr>
              <a:t> é um método terapêutico e educacional que utiliza o cavalo em uma abordagem interdisciplinar   nas   áreas   de saúde,   educação   e   equitação,   buscando   o desenvolvimento biopsicossocial de pessoas com deficiências. O cavalo produz um movimento tridimensional gerando benefícios ao praticante. Do ponto de vista da educação, a equoterapia auxilia no processo de inclusão do praticante, trabalhando interdisciplinarmente com o estudante inserido na rede regular. </a:t>
            </a:r>
            <a:endParaRPr lang="pt-BR" sz="3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8" name="Text Box 12">
            <a:extLst>
              <a:ext uri="{FF2B5EF4-FFF2-40B4-BE49-F238E27FC236}">
                <a16:creationId xmlns:a16="http://schemas.microsoft.com/office/drawing/2014/main" id="{C2434ACC-71A9-B721-BCC1-A39FD8B41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1322" y="10939612"/>
            <a:ext cx="13589710" cy="167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2499" tIns="42900" rIns="82499" bIns="42900">
            <a:spAutoFit/>
          </a:bodyPr>
          <a:lstStyle>
            <a:lvl1pPr>
              <a:tabLst>
                <a:tab pos="2430463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  <a:tab pos="9617075" algn="l"/>
                <a:tab pos="10066338" algn="l"/>
                <a:tab pos="10515600" algn="l"/>
                <a:tab pos="10964863" algn="l"/>
                <a:tab pos="11414125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  <a:tab pos="14825663" algn="l"/>
                <a:tab pos="15274925" algn="l"/>
                <a:tab pos="15724188" algn="l"/>
                <a:tab pos="1617345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2430463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  <a:tab pos="9617075" algn="l"/>
                <a:tab pos="10066338" algn="l"/>
                <a:tab pos="10515600" algn="l"/>
                <a:tab pos="10964863" algn="l"/>
                <a:tab pos="11414125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  <a:tab pos="14825663" algn="l"/>
                <a:tab pos="15274925" algn="l"/>
                <a:tab pos="15724188" algn="l"/>
                <a:tab pos="1617345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2430463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  <a:tab pos="9617075" algn="l"/>
                <a:tab pos="10066338" algn="l"/>
                <a:tab pos="10515600" algn="l"/>
                <a:tab pos="10964863" algn="l"/>
                <a:tab pos="11414125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  <a:tab pos="14825663" algn="l"/>
                <a:tab pos="15274925" algn="l"/>
                <a:tab pos="15724188" algn="l"/>
                <a:tab pos="1617345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2430463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  <a:tab pos="9617075" algn="l"/>
                <a:tab pos="10066338" algn="l"/>
                <a:tab pos="10515600" algn="l"/>
                <a:tab pos="10964863" algn="l"/>
                <a:tab pos="11414125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  <a:tab pos="14825663" algn="l"/>
                <a:tab pos="15274925" algn="l"/>
                <a:tab pos="15724188" algn="l"/>
                <a:tab pos="1617345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2430463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  <a:tab pos="9617075" algn="l"/>
                <a:tab pos="10066338" algn="l"/>
                <a:tab pos="10515600" algn="l"/>
                <a:tab pos="10964863" algn="l"/>
                <a:tab pos="11414125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  <a:tab pos="14825663" algn="l"/>
                <a:tab pos="15274925" algn="l"/>
                <a:tab pos="15724188" algn="l"/>
                <a:tab pos="1617345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430463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  <a:tab pos="9617075" algn="l"/>
                <a:tab pos="10066338" algn="l"/>
                <a:tab pos="10515600" algn="l"/>
                <a:tab pos="10964863" algn="l"/>
                <a:tab pos="11414125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  <a:tab pos="14825663" algn="l"/>
                <a:tab pos="15274925" algn="l"/>
                <a:tab pos="15724188" algn="l"/>
                <a:tab pos="1617345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430463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  <a:tab pos="9617075" algn="l"/>
                <a:tab pos="10066338" algn="l"/>
                <a:tab pos="10515600" algn="l"/>
                <a:tab pos="10964863" algn="l"/>
                <a:tab pos="11414125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  <a:tab pos="14825663" algn="l"/>
                <a:tab pos="15274925" algn="l"/>
                <a:tab pos="15724188" algn="l"/>
                <a:tab pos="1617345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430463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  <a:tab pos="9617075" algn="l"/>
                <a:tab pos="10066338" algn="l"/>
                <a:tab pos="10515600" algn="l"/>
                <a:tab pos="10964863" algn="l"/>
                <a:tab pos="11414125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  <a:tab pos="14825663" algn="l"/>
                <a:tab pos="15274925" algn="l"/>
                <a:tab pos="15724188" algn="l"/>
                <a:tab pos="1617345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430463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  <a:tab pos="9617075" algn="l"/>
                <a:tab pos="10066338" algn="l"/>
                <a:tab pos="10515600" algn="l"/>
                <a:tab pos="10964863" algn="l"/>
                <a:tab pos="11414125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  <a:tab pos="14825663" algn="l"/>
                <a:tab pos="15274925" algn="l"/>
                <a:tab pos="15724188" algn="l"/>
                <a:tab pos="1617345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marL="2228005" algn="just">
              <a:spcBef>
                <a:spcPts val="23"/>
              </a:spcBef>
            </a:pPr>
            <a:r>
              <a:rPr lang="pt-BR" sz="3300" dirty="0">
                <a:solidFill>
                  <a:srgbClr val="000000"/>
                </a:solidFill>
                <a:latin typeface="Arial" charset="0"/>
                <a:ea typeface="ArialMT" pitchFamily="32" charset="0"/>
                <a:cs typeface="ArialMT" pitchFamily="32" charset="0"/>
              </a:rPr>
              <a:t>mais segmentos do corpo  humano,  acarretando  o  comprometimento  da  função física;</a:t>
            </a:r>
            <a:endParaRPr lang="pt-BR" sz="3300" dirty="0">
              <a:solidFill>
                <a:srgbClr val="000000"/>
              </a:solidFill>
              <a:latin typeface="Arial" charset="0"/>
              <a:ea typeface="Arial Unicode MS" pitchFamily="32" charset="0"/>
              <a:cs typeface="Arial Unicode MS" pitchFamily="32" charset="0"/>
            </a:endParaRPr>
          </a:p>
          <a:p>
            <a:pPr algn="just" eaLnBrk="1" hangingPunct="1">
              <a:lnSpc>
                <a:spcPct val="125000"/>
              </a:lnSpc>
              <a:buClrTx/>
              <a:buFontTx/>
              <a:buNone/>
            </a:pPr>
            <a:endParaRPr lang="pt-BR" sz="3300" dirty="0">
              <a:solidFill>
                <a:srgbClr val="000000"/>
              </a:solidFill>
              <a:latin typeface="Arial" charset="0"/>
              <a:ea typeface="ArialMT" pitchFamily="32" charset="0"/>
              <a:cs typeface="ArialMT" pitchFamily="32" charset="0"/>
            </a:endParaRPr>
          </a:p>
        </p:txBody>
      </p:sp>
      <p:sp>
        <p:nvSpPr>
          <p:cNvPr id="49" name="Text Box 13">
            <a:extLst>
              <a:ext uri="{FF2B5EF4-FFF2-40B4-BE49-F238E27FC236}">
                <a16:creationId xmlns:a16="http://schemas.microsoft.com/office/drawing/2014/main" id="{4B127DBE-5540-D229-DC22-9DC445F2B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69563" y="25870819"/>
            <a:ext cx="11413949" cy="2625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2499" tIns="42900" rIns="82499" bIns="429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just" eaLnBrk="1" hangingPunct="1">
              <a:buClrTx/>
              <a:buSzPct val="45000"/>
              <a:buFontTx/>
              <a:buNone/>
            </a:pPr>
            <a:r>
              <a:rPr lang="pt-BR" sz="3300" dirty="0">
                <a:solidFill>
                  <a:srgbClr val="000000"/>
                </a:solidFill>
                <a:latin typeface="Arial" charset="0"/>
                <a:ea typeface="ArialMT" pitchFamily="32" charset="0"/>
                <a:cs typeface="ArialMT" pitchFamily="32" charset="0"/>
              </a:rPr>
              <a:t>      O acesso à </a:t>
            </a:r>
            <a:r>
              <a:rPr lang="pt-BR" sz="3300" dirty="0" err="1">
                <a:solidFill>
                  <a:srgbClr val="000000"/>
                </a:solidFill>
                <a:latin typeface="Arial" charset="0"/>
                <a:ea typeface="ArialMT" pitchFamily="32" charset="0"/>
                <a:cs typeface="ArialMT" pitchFamily="32" charset="0"/>
              </a:rPr>
              <a:t>equoterapia</a:t>
            </a:r>
            <a:r>
              <a:rPr lang="pt-BR" sz="3300" dirty="0">
                <a:solidFill>
                  <a:srgbClr val="000000"/>
                </a:solidFill>
                <a:latin typeface="Arial" charset="0"/>
                <a:ea typeface="ArialMT" pitchFamily="32" charset="0"/>
                <a:cs typeface="ArialMT" pitchFamily="32" charset="0"/>
              </a:rPr>
              <a:t>, por meio do Centro Integrado de </a:t>
            </a:r>
            <a:r>
              <a:rPr lang="pt-BR" sz="3300" dirty="0" err="1">
                <a:solidFill>
                  <a:srgbClr val="000000"/>
                </a:solidFill>
                <a:latin typeface="Arial" charset="0"/>
                <a:ea typeface="ArialMT" pitchFamily="32" charset="0"/>
                <a:cs typeface="ArialMT" pitchFamily="32" charset="0"/>
              </a:rPr>
              <a:t>Equoterapia</a:t>
            </a:r>
            <a:r>
              <a:rPr lang="pt-BR" sz="3300" dirty="0">
                <a:solidFill>
                  <a:srgbClr val="000000"/>
                </a:solidFill>
                <a:latin typeface="Arial" charset="0"/>
                <a:ea typeface="ArialMT" pitchFamily="32" charset="0"/>
                <a:cs typeface="ArialMT" pitchFamily="32" charset="0"/>
              </a:rPr>
              <a:t> de </a:t>
            </a:r>
            <a:r>
              <a:rPr lang="pt-BR" sz="3300" dirty="0" err="1">
                <a:solidFill>
                  <a:srgbClr val="000000"/>
                </a:solidFill>
                <a:latin typeface="Arial" charset="0"/>
                <a:ea typeface="ArialMT" pitchFamily="32" charset="0"/>
                <a:cs typeface="ArialMT" pitchFamily="32" charset="0"/>
              </a:rPr>
              <a:t>Urutaí</a:t>
            </a:r>
            <a:r>
              <a:rPr lang="pt-BR" sz="3300" dirty="0">
                <a:solidFill>
                  <a:srgbClr val="000000"/>
                </a:solidFill>
                <a:latin typeface="Arial" charset="0"/>
                <a:ea typeface="ArialMT" pitchFamily="32" charset="0"/>
                <a:cs typeface="ArialMT" pitchFamily="32" charset="0"/>
              </a:rPr>
              <a:t>, propicia a 18 cidadãos do Município de </a:t>
            </a:r>
            <a:r>
              <a:rPr lang="pt-BR" sz="3300" dirty="0" err="1">
                <a:solidFill>
                  <a:srgbClr val="000000"/>
                </a:solidFill>
                <a:latin typeface="Arial" charset="0"/>
                <a:ea typeface="ArialMT" pitchFamily="32" charset="0"/>
                <a:cs typeface="ArialMT" pitchFamily="32" charset="0"/>
              </a:rPr>
              <a:t>Urutaí</a:t>
            </a:r>
            <a:r>
              <a:rPr lang="pt-BR" sz="3300" dirty="0">
                <a:solidFill>
                  <a:srgbClr val="000000"/>
                </a:solidFill>
                <a:latin typeface="Arial" charset="0"/>
                <a:ea typeface="ArialMT" pitchFamily="32" charset="0"/>
                <a:cs typeface="ArialMT" pitchFamily="32" charset="0"/>
              </a:rPr>
              <a:t>, a reabilitação de sua capacidade funcional, e a contribuição para sua inclusão em todas as esferas da vida social.</a:t>
            </a:r>
          </a:p>
        </p:txBody>
      </p:sp>
      <p:sp>
        <p:nvSpPr>
          <p:cNvPr id="52" name="Text Box 17">
            <a:extLst>
              <a:ext uri="{FF2B5EF4-FFF2-40B4-BE49-F238E27FC236}">
                <a16:creationId xmlns:a16="http://schemas.microsoft.com/office/drawing/2014/main" id="{A83893BA-0FE3-CBE4-42EA-22F0A8351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6969" y="25326576"/>
            <a:ext cx="11835903" cy="6688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499" tIns="42900" rIns="82499" bIns="42900">
            <a:spAutoFit/>
          </a:bodyPr>
          <a:lstStyle>
            <a:lvl1pPr>
              <a:tabLst>
                <a:tab pos="0" algn="l"/>
                <a:tab pos="715963" algn="l"/>
                <a:tab pos="1439863" algn="l"/>
                <a:tab pos="2163763" algn="l"/>
                <a:tab pos="2887663" algn="l"/>
                <a:tab pos="3611563" algn="l"/>
                <a:tab pos="4343400" algn="l"/>
                <a:tab pos="5059363" algn="l"/>
                <a:tab pos="5783263" algn="l"/>
                <a:tab pos="6507163" algn="l"/>
                <a:tab pos="7231063" algn="l"/>
                <a:tab pos="7954963" algn="l"/>
                <a:tab pos="8686800" algn="l"/>
                <a:tab pos="9402763" algn="l"/>
                <a:tab pos="10126663" algn="l"/>
                <a:tab pos="10850563" algn="l"/>
                <a:tab pos="11574463" algn="l"/>
                <a:tab pos="12298363" algn="l"/>
                <a:tab pos="13030200" algn="l"/>
                <a:tab pos="13750925" algn="l"/>
                <a:tab pos="14473238" algn="l"/>
                <a:tab pos="14474825" algn="l"/>
                <a:tab pos="14824075" algn="l"/>
                <a:tab pos="14825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715963" algn="l"/>
                <a:tab pos="1439863" algn="l"/>
                <a:tab pos="2163763" algn="l"/>
                <a:tab pos="2887663" algn="l"/>
                <a:tab pos="3611563" algn="l"/>
                <a:tab pos="4343400" algn="l"/>
                <a:tab pos="5059363" algn="l"/>
                <a:tab pos="5783263" algn="l"/>
                <a:tab pos="6507163" algn="l"/>
                <a:tab pos="7231063" algn="l"/>
                <a:tab pos="7954963" algn="l"/>
                <a:tab pos="8686800" algn="l"/>
                <a:tab pos="9402763" algn="l"/>
                <a:tab pos="10126663" algn="l"/>
                <a:tab pos="10850563" algn="l"/>
                <a:tab pos="11574463" algn="l"/>
                <a:tab pos="12298363" algn="l"/>
                <a:tab pos="13030200" algn="l"/>
                <a:tab pos="13750925" algn="l"/>
                <a:tab pos="14473238" algn="l"/>
                <a:tab pos="14474825" algn="l"/>
                <a:tab pos="14824075" algn="l"/>
                <a:tab pos="14825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715963" algn="l"/>
                <a:tab pos="1439863" algn="l"/>
                <a:tab pos="2163763" algn="l"/>
                <a:tab pos="2887663" algn="l"/>
                <a:tab pos="3611563" algn="l"/>
                <a:tab pos="4343400" algn="l"/>
                <a:tab pos="5059363" algn="l"/>
                <a:tab pos="5783263" algn="l"/>
                <a:tab pos="6507163" algn="l"/>
                <a:tab pos="7231063" algn="l"/>
                <a:tab pos="7954963" algn="l"/>
                <a:tab pos="8686800" algn="l"/>
                <a:tab pos="9402763" algn="l"/>
                <a:tab pos="10126663" algn="l"/>
                <a:tab pos="10850563" algn="l"/>
                <a:tab pos="11574463" algn="l"/>
                <a:tab pos="12298363" algn="l"/>
                <a:tab pos="13030200" algn="l"/>
                <a:tab pos="13750925" algn="l"/>
                <a:tab pos="14473238" algn="l"/>
                <a:tab pos="14474825" algn="l"/>
                <a:tab pos="14824075" algn="l"/>
                <a:tab pos="14825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715963" algn="l"/>
                <a:tab pos="1439863" algn="l"/>
                <a:tab pos="2163763" algn="l"/>
                <a:tab pos="2887663" algn="l"/>
                <a:tab pos="3611563" algn="l"/>
                <a:tab pos="4343400" algn="l"/>
                <a:tab pos="5059363" algn="l"/>
                <a:tab pos="5783263" algn="l"/>
                <a:tab pos="6507163" algn="l"/>
                <a:tab pos="7231063" algn="l"/>
                <a:tab pos="7954963" algn="l"/>
                <a:tab pos="8686800" algn="l"/>
                <a:tab pos="9402763" algn="l"/>
                <a:tab pos="10126663" algn="l"/>
                <a:tab pos="10850563" algn="l"/>
                <a:tab pos="11574463" algn="l"/>
                <a:tab pos="12298363" algn="l"/>
                <a:tab pos="13030200" algn="l"/>
                <a:tab pos="13750925" algn="l"/>
                <a:tab pos="14473238" algn="l"/>
                <a:tab pos="14474825" algn="l"/>
                <a:tab pos="14824075" algn="l"/>
                <a:tab pos="14825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715963" algn="l"/>
                <a:tab pos="1439863" algn="l"/>
                <a:tab pos="2163763" algn="l"/>
                <a:tab pos="2887663" algn="l"/>
                <a:tab pos="3611563" algn="l"/>
                <a:tab pos="4343400" algn="l"/>
                <a:tab pos="5059363" algn="l"/>
                <a:tab pos="5783263" algn="l"/>
                <a:tab pos="6507163" algn="l"/>
                <a:tab pos="7231063" algn="l"/>
                <a:tab pos="7954963" algn="l"/>
                <a:tab pos="8686800" algn="l"/>
                <a:tab pos="9402763" algn="l"/>
                <a:tab pos="10126663" algn="l"/>
                <a:tab pos="10850563" algn="l"/>
                <a:tab pos="11574463" algn="l"/>
                <a:tab pos="12298363" algn="l"/>
                <a:tab pos="13030200" algn="l"/>
                <a:tab pos="13750925" algn="l"/>
                <a:tab pos="14473238" algn="l"/>
                <a:tab pos="14474825" algn="l"/>
                <a:tab pos="14824075" algn="l"/>
                <a:tab pos="14825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715963" algn="l"/>
                <a:tab pos="1439863" algn="l"/>
                <a:tab pos="2163763" algn="l"/>
                <a:tab pos="2887663" algn="l"/>
                <a:tab pos="3611563" algn="l"/>
                <a:tab pos="4343400" algn="l"/>
                <a:tab pos="5059363" algn="l"/>
                <a:tab pos="5783263" algn="l"/>
                <a:tab pos="6507163" algn="l"/>
                <a:tab pos="7231063" algn="l"/>
                <a:tab pos="7954963" algn="l"/>
                <a:tab pos="8686800" algn="l"/>
                <a:tab pos="9402763" algn="l"/>
                <a:tab pos="10126663" algn="l"/>
                <a:tab pos="10850563" algn="l"/>
                <a:tab pos="11574463" algn="l"/>
                <a:tab pos="12298363" algn="l"/>
                <a:tab pos="13030200" algn="l"/>
                <a:tab pos="13750925" algn="l"/>
                <a:tab pos="14473238" algn="l"/>
                <a:tab pos="14474825" algn="l"/>
                <a:tab pos="14824075" algn="l"/>
                <a:tab pos="14825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715963" algn="l"/>
                <a:tab pos="1439863" algn="l"/>
                <a:tab pos="2163763" algn="l"/>
                <a:tab pos="2887663" algn="l"/>
                <a:tab pos="3611563" algn="l"/>
                <a:tab pos="4343400" algn="l"/>
                <a:tab pos="5059363" algn="l"/>
                <a:tab pos="5783263" algn="l"/>
                <a:tab pos="6507163" algn="l"/>
                <a:tab pos="7231063" algn="l"/>
                <a:tab pos="7954963" algn="l"/>
                <a:tab pos="8686800" algn="l"/>
                <a:tab pos="9402763" algn="l"/>
                <a:tab pos="10126663" algn="l"/>
                <a:tab pos="10850563" algn="l"/>
                <a:tab pos="11574463" algn="l"/>
                <a:tab pos="12298363" algn="l"/>
                <a:tab pos="13030200" algn="l"/>
                <a:tab pos="13750925" algn="l"/>
                <a:tab pos="14473238" algn="l"/>
                <a:tab pos="14474825" algn="l"/>
                <a:tab pos="14824075" algn="l"/>
                <a:tab pos="14825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715963" algn="l"/>
                <a:tab pos="1439863" algn="l"/>
                <a:tab pos="2163763" algn="l"/>
                <a:tab pos="2887663" algn="l"/>
                <a:tab pos="3611563" algn="l"/>
                <a:tab pos="4343400" algn="l"/>
                <a:tab pos="5059363" algn="l"/>
                <a:tab pos="5783263" algn="l"/>
                <a:tab pos="6507163" algn="l"/>
                <a:tab pos="7231063" algn="l"/>
                <a:tab pos="7954963" algn="l"/>
                <a:tab pos="8686800" algn="l"/>
                <a:tab pos="9402763" algn="l"/>
                <a:tab pos="10126663" algn="l"/>
                <a:tab pos="10850563" algn="l"/>
                <a:tab pos="11574463" algn="l"/>
                <a:tab pos="12298363" algn="l"/>
                <a:tab pos="13030200" algn="l"/>
                <a:tab pos="13750925" algn="l"/>
                <a:tab pos="14473238" algn="l"/>
                <a:tab pos="14474825" algn="l"/>
                <a:tab pos="14824075" algn="l"/>
                <a:tab pos="14825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715963" algn="l"/>
                <a:tab pos="1439863" algn="l"/>
                <a:tab pos="2163763" algn="l"/>
                <a:tab pos="2887663" algn="l"/>
                <a:tab pos="3611563" algn="l"/>
                <a:tab pos="4343400" algn="l"/>
                <a:tab pos="5059363" algn="l"/>
                <a:tab pos="5783263" algn="l"/>
                <a:tab pos="6507163" algn="l"/>
                <a:tab pos="7231063" algn="l"/>
                <a:tab pos="7954963" algn="l"/>
                <a:tab pos="8686800" algn="l"/>
                <a:tab pos="9402763" algn="l"/>
                <a:tab pos="10126663" algn="l"/>
                <a:tab pos="10850563" algn="l"/>
                <a:tab pos="11574463" algn="l"/>
                <a:tab pos="12298363" algn="l"/>
                <a:tab pos="13030200" algn="l"/>
                <a:tab pos="13750925" algn="l"/>
                <a:tab pos="14473238" algn="l"/>
                <a:tab pos="14474825" algn="l"/>
                <a:tab pos="14824075" algn="l"/>
                <a:tab pos="14825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just" eaLnBrk="1" hangingPunct="1">
              <a:buClrTx/>
              <a:buFontTx/>
              <a:buNone/>
            </a:pPr>
            <a:r>
              <a:rPr lang="pt-BR" sz="3300" dirty="0">
                <a:solidFill>
                  <a:srgbClr val="000000"/>
                </a:solidFill>
                <a:latin typeface="Arial" charset="0"/>
                <a:ea typeface="Arial Unicode MS" pitchFamily="32" charset="0"/>
                <a:cs typeface="Arial Unicode MS" pitchFamily="32" charset="0"/>
              </a:rPr>
              <a:t>      Após sensibilização das comunidades locais, a população poderá ter acesso ao Centro Integrado de </a:t>
            </a:r>
            <a:r>
              <a:rPr lang="pt-BR" sz="3300" dirty="0" err="1">
                <a:solidFill>
                  <a:srgbClr val="000000"/>
                </a:solidFill>
                <a:latin typeface="Arial" charset="0"/>
                <a:ea typeface="Arial Unicode MS" pitchFamily="32" charset="0"/>
                <a:cs typeface="Arial Unicode MS" pitchFamily="32" charset="0"/>
              </a:rPr>
              <a:t>Equoterapia</a:t>
            </a:r>
            <a:r>
              <a:rPr lang="pt-BR" sz="3300" dirty="0">
                <a:solidFill>
                  <a:srgbClr val="000000"/>
                </a:solidFill>
                <a:latin typeface="Arial" charset="0"/>
                <a:ea typeface="Arial Unicode MS" pitchFamily="32" charset="0"/>
                <a:cs typeface="Arial Unicode MS" pitchFamily="32" charset="0"/>
              </a:rPr>
              <a:t> por meio de indicação médica. Os registros serão realizados por meio de fichas específicas, fotos e vídeos. Posteriormente, serão agendadas as avaliações com os profissionais da </a:t>
            </a:r>
            <a:r>
              <a:rPr lang="pt-BR" sz="3300" dirty="0" err="1">
                <a:solidFill>
                  <a:srgbClr val="000000"/>
                </a:solidFill>
                <a:latin typeface="Arial" charset="0"/>
                <a:ea typeface="Arial Unicode MS" pitchFamily="32" charset="0"/>
                <a:cs typeface="Arial Unicode MS" pitchFamily="32" charset="0"/>
              </a:rPr>
              <a:t>Equoterapia</a:t>
            </a:r>
            <a:r>
              <a:rPr lang="pt-BR" sz="3300" dirty="0">
                <a:solidFill>
                  <a:srgbClr val="000000"/>
                </a:solidFill>
                <a:latin typeface="Arial" charset="0"/>
                <a:ea typeface="Arial Unicode MS" pitchFamily="32" charset="0"/>
                <a:cs typeface="Arial Unicode MS" pitchFamily="32" charset="0"/>
              </a:rPr>
              <a:t>. O praticante, após passar por estes profissionais, é encaminhado para a aproximação com o cavalo. Neste momento, são feitas as progressões terapêuticas, como ambientação, aproximação,  descoberta, fase educativa e fase de separação. </a:t>
            </a:r>
            <a:r>
              <a:rPr lang="pt-BR" sz="3300" dirty="0">
                <a:solidFill>
                  <a:srgbClr val="000000"/>
                </a:solidFill>
                <a:latin typeface="Arial" charset="0"/>
                <a:ea typeface="ArialMT" pitchFamily="32" charset="0"/>
                <a:cs typeface="ArialMT" pitchFamily="32" charset="0"/>
              </a:rPr>
              <a:t>Cidadãos urutaínos amparados pelo  Decreto  n°  3.289/99, a qual considera as seguintes categorias para pessoas com deficiência: I- Deficiência física – alteração  completa  ou parcial de um ou</a:t>
            </a:r>
            <a:endParaRPr lang="pt-BR" sz="33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3" name="Picture 18">
            <a:extLst>
              <a:ext uri="{FF2B5EF4-FFF2-40B4-BE49-F238E27FC236}">
                <a16:creationId xmlns:a16="http://schemas.microsoft.com/office/drawing/2014/main" id="{164F961A-CC7B-0347-976D-2BC7B2A42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969" y="32399042"/>
            <a:ext cx="3708326" cy="337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" name="Picture 19">
            <a:extLst>
              <a:ext uri="{FF2B5EF4-FFF2-40B4-BE49-F238E27FC236}">
                <a16:creationId xmlns:a16="http://schemas.microsoft.com/office/drawing/2014/main" id="{D7008B1A-D78A-BFF4-2673-94EA45308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233" y="32405042"/>
            <a:ext cx="4102266" cy="337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" name="Picture 20">
            <a:extLst>
              <a:ext uri="{FF2B5EF4-FFF2-40B4-BE49-F238E27FC236}">
                <a16:creationId xmlns:a16="http://schemas.microsoft.com/office/drawing/2014/main" id="{7C537037-0384-948C-5F30-F155FEE84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5159" y="32310294"/>
            <a:ext cx="4102266" cy="3465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" name="Picture 21">
            <a:extLst>
              <a:ext uri="{FF2B5EF4-FFF2-40B4-BE49-F238E27FC236}">
                <a16:creationId xmlns:a16="http://schemas.microsoft.com/office/drawing/2014/main" id="{672A7237-DE28-45A8-2512-54E2CA05C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6898" y="29134900"/>
            <a:ext cx="4102267" cy="3235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 Box 7">
            <a:extLst>
              <a:ext uri="{FF2B5EF4-FFF2-40B4-BE49-F238E27FC236}">
                <a16:creationId xmlns:a16="http://schemas.microsoft.com/office/drawing/2014/main" id="{1F8DCFDA-2BFE-DAD0-340E-62C093026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3180" y="32839767"/>
            <a:ext cx="12836420" cy="160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371906" tIns="193378" rIns="371906" bIns="193378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>
              <a:lnSpc>
                <a:spcPct val="130000"/>
              </a:lnSpc>
              <a:spcBef>
                <a:spcPts val="2579"/>
              </a:spcBef>
              <a:tabLst>
                <a:tab pos="0" algn="l"/>
                <a:tab pos="410384" algn="l"/>
                <a:tab pos="822223" algn="l"/>
                <a:tab pos="1234062" algn="l"/>
                <a:tab pos="1645901" algn="l"/>
                <a:tab pos="2057739" algn="l"/>
                <a:tab pos="2469579" algn="l"/>
                <a:tab pos="2881417" algn="l"/>
                <a:tab pos="3293257" algn="l"/>
                <a:tab pos="3705095" algn="l"/>
                <a:tab pos="4116935" algn="l"/>
                <a:tab pos="4528773" algn="l"/>
                <a:tab pos="4940612" algn="l"/>
                <a:tab pos="5352451" algn="l"/>
                <a:tab pos="5764290" algn="l"/>
                <a:tab pos="6176129" algn="l"/>
                <a:tab pos="6587968" algn="l"/>
                <a:tab pos="6999807" algn="l"/>
                <a:tab pos="7411646" algn="l"/>
                <a:tab pos="7823484" algn="l"/>
                <a:tab pos="8235324" algn="l"/>
                <a:tab pos="8236779" algn="l"/>
                <a:tab pos="8648618" algn="l"/>
                <a:tab pos="9060457" algn="l"/>
                <a:tab pos="9472296" algn="l"/>
                <a:tab pos="9884134" algn="l"/>
                <a:tab pos="10295974" algn="l"/>
                <a:tab pos="10707812" algn="l"/>
                <a:tab pos="11119652" algn="l"/>
                <a:tab pos="11531490" algn="l"/>
              </a:tabLst>
            </a:pPr>
            <a:r>
              <a:rPr lang="pt-BR" sz="6600" b="1" dirty="0">
                <a:solidFill>
                  <a:srgbClr val="2E0B57"/>
                </a:solidFill>
                <a:latin typeface="+mn-lt"/>
                <a:ea typeface="+mn-ea"/>
                <a:cs typeface="+mn-cs"/>
              </a:rPr>
              <a:t>Agradecimentos (opcional)</a:t>
            </a:r>
          </a:p>
        </p:txBody>
      </p:sp>
      <p:sp>
        <p:nvSpPr>
          <p:cNvPr id="5" name="Text Box 13">
            <a:extLst>
              <a:ext uri="{FF2B5EF4-FFF2-40B4-BE49-F238E27FC236}">
                <a16:creationId xmlns:a16="http://schemas.microsoft.com/office/drawing/2014/main" id="{6B3639C6-4870-CD96-F934-4CBB2449B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3180" y="34579063"/>
            <a:ext cx="12530630" cy="161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2499" tIns="42900" rIns="82499" bIns="429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just" eaLnBrk="1" hangingPunct="1">
              <a:buClrTx/>
              <a:buSzPct val="45000"/>
              <a:buFontTx/>
              <a:buNone/>
            </a:pPr>
            <a:r>
              <a:rPr lang="pt-BR" sz="3300" dirty="0">
                <a:solidFill>
                  <a:srgbClr val="000000"/>
                </a:solidFill>
                <a:latin typeface="Arial" charset="0"/>
                <a:ea typeface="ArialMT" pitchFamily="32" charset="0"/>
                <a:cs typeface="ArialMT" pitchFamily="32" charset="0"/>
              </a:rPr>
              <a:t>      Agradecemos ao IF Goiano, CNPq, CAPES, FAPEG, FINEP, pelo apoio e financiamento de materiais e  e das bolsas dos estudantes envolvidos na proposta. </a:t>
            </a:r>
          </a:p>
        </p:txBody>
      </p:sp>
      <p:pic>
        <p:nvPicPr>
          <p:cNvPr id="6" name="Picture 18">
            <a:extLst>
              <a:ext uri="{FF2B5EF4-FFF2-40B4-BE49-F238E27FC236}">
                <a16:creationId xmlns:a16="http://schemas.microsoft.com/office/drawing/2014/main" id="{1B59B6C6-C03D-A89C-FFF9-A51B6AB58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0598" y="29022064"/>
            <a:ext cx="3708326" cy="337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19">
            <a:extLst>
              <a:ext uri="{FF2B5EF4-FFF2-40B4-BE49-F238E27FC236}">
                <a16:creationId xmlns:a16="http://schemas.microsoft.com/office/drawing/2014/main" id="{159C053A-B916-A44E-73BD-B37E95258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1778" y="29008082"/>
            <a:ext cx="4102266" cy="337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A064A8DD-519D-0D3A-F0D8-BBD37C23C97C}"/>
              </a:ext>
            </a:extLst>
          </p:cNvPr>
          <p:cNvSpPr txBox="1"/>
          <p:nvPr/>
        </p:nvSpPr>
        <p:spPr>
          <a:xfrm>
            <a:off x="18253180" y="14214509"/>
            <a:ext cx="12129136" cy="10248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7356" algn="just"/>
            <a:r>
              <a:rPr lang="pt-BR" sz="3300" dirty="0">
                <a:solidFill>
                  <a:srgbClr val="000000"/>
                </a:solidFill>
                <a:latin typeface="Arial" charset="0"/>
              </a:rPr>
              <a:t>		Descrever os principais resultados alcançados a partir dos objetivos definidos e da metodologia aplicada. Os resultados poderão ser apresentados na forma de texto, gráficos, figuras, fluxogramas, entre outros elementos que demonstrem a realização da atividade, e os principais resultados alcançados.</a:t>
            </a:r>
          </a:p>
          <a:p>
            <a:pPr marL="167356" algn="just"/>
            <a:r>
              <a:rPr lang="pt-BR" sz="3300" dirty="0">
                <a:solidFill>
                  <a:srgbClr val="000000"/>
                </a:solidFill>
                <a:latin typeface="Arial" charset="0"/>
              </a:rPr>
              <a:t> 		Descrever os principais resultados alcançados a partir dos objetivos definidos e da metodologia aplicada. Os resultados poderão ser apresentados na forma de texto, gráficos, figuras, fluxogramas, entre outros elementos que demonstrem a realização da atividade, e os principais resultados alcançados.  </a:t>
            </a:r>
          </a:p>
          <a:p>
            <a:pPr marL="167356" algn="just"/>
            <a:r>
              <a:rPr lang="pt-BR" sz="3300" dirty="0">
                <a:solidFill>
                  <a:srgbClr val="000000"/>
                </a:solidFill>
                <a:latin typeface="Arial" charset="0"/>
              </a:rPr>
              <a:t>		Descrever os principais resultados alcançados a partir dos objetivos definidos e da metodologia aplicada. Os resultados poderão ser apresentados na forma de texto, gráficos, figuras, fluxogramas, entre outros elementos que demonstrem a realização da atividade, e os principais resultados alcançados.</a:t>
            </a:r>
          </a:p>
          <a:p>
            <a:pPr marL="167356" algn="just"/>
            <a:r>
              <a:rPr lang="pt-BR" sz="3300" dirty="0">
                <a:solidFill>
                  <a:srgbClr val="000000"/>
                </a:solidFill>
                <a:latin typeface="Arial" charset="0"/>
              </a:rPr>
              <a:t>		Descrever os principais resultados alcançados a partir dos objetivos definidos e da metodologia aplicada. Os resultados poderão ser apresentados na forma de texto, gráficos, figuras, fluxogramas, entre outros elementos que demonstrem a realização da atividade, e os principais resultados alcançados  </a:t>
            </a:r>
          </a:p>
        </p:txBody>
      </p:sp>
    </p:spTree>
    <p:extLst>
      <p:ext uri="{BB962C8B-B14F-4D97-AF65-F5344CB8AC3E}">
        <p14:creationId xmlns:p14="http://schemas.microsoft.com/office/powerpoint/2010/main" val="34995573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65</TotalTime>
  <Words>725</Words>
  <Application>Microsoft Office PowerPoint</Application>
  <PresentationFormat>Personalizar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TÍTULO DO PROJETO, TÍTULO DO PROJETO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DO PROJETO, TÍTULO DO PROJETO</dc:title>
  <dc:creator>Adson Pereira de Souza</dc:creator>
  <cp:lastModifiedBy>Tereza Chaves</cp:lastModifiedBy>
  <cp:revision>8</cp:revision>
  <dcterms:created xsi:type="dcterms:W3CDTF">2023-07-06T12:21:09Z</dcterms:created>
  <dcterms:modified xsi:type="dcterms:W3CDTF">2024-07-09T07:02:48Z</dcterms:modified>
</cp:coreProperties>
</file>