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2399288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5" d="100"/>
          <a:sy n="15" d="100"/>
        </p:scale>
        <p:origin x="229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00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82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61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5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27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72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3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18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20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49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58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A8082E8-F74D-3B53-6C64-0AE6A7C329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-354" y="36418554"/>
            <a:ext cx="32298103" cy="317159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FD5C947-8E81-53F6-C91E-54F50471F40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354" y="0"/>
            <a:ext cx="32399996" cy="63833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83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44ECC-8137-5291-5205-C385F4406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549" y="658580"/>
            <a:ext cx="21481419" cy="4550183"/>
          </a:xfrm>
        </p:spPr>
        <p:txBody>
          <a:bodyPr>
            <a:normAutofit/>
          </a:bodyPr>
          <a:lstStyle/>
          <a:p>
            <a:r>
              <a:rPr lang="pt-BR" sz="1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DO PROJETO, TÍTULO DO PROJETO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BB2391-BCE7-F7A2-2AD4-8C0DA52EE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2987" y="6470103"/>
            <a:ext cx="26493315" cy="3185865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2E0B57"/>
                </a:solidFill>
              </a:rPr>
              <a:t>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1</a:t>
            </a:r>
            <a:r>
              <a:rPr lang="pt-BR" sz="4400" b="1" dirty="0">
                <a:solidFill>
                  <a:srgbClr val="2E0B57"/>
                </a:solidFill>
              </a:rPr>
              <a:t>, 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2</a:t>
            </a:r>
            <a:r>
              <a:rPr lang="pt-BR" sz="4400" b="1" dirty="0">
                <a:solidFill>
                  <a:srgbClr val="2E0B57"/>
                </a:solidFill>
              </a:rPr>
              <a:t>, 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3</a:t>
            </a:r>
            <a:r>
              <a:rPr lang="pt-BR" sz="4400" b="1" dirty="0">
                <a:solidFill>
                  <a:srgbClr val="2E0B57"/>
                </a:solidFill>
              </a:rPr>
              <a:t>, 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4</a:t>
            </a:r>
            <a:r>
              <a:rPr lang="pt-BR" sz="4400" b="1" dirty="0">
                <a:solidFill>
                  <a:srgbClr val="2E0B57"/>
                </a:solidFill>
              </a:rPr>
              <a:t>, 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5</a:t>
            </a:r>
            <a:r>
              <a:rPr lang="pt-BR" sz="4400" b="1" dirty="0">
                <a:solidFill>
                  <a:srgbClr val="2E0B57"/>
                </a:solidFill>
              </a:rPr>
              <a:t>, 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6</a:t>
            </a:r>
          </a:p>
          <a:p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sz="2933" b="1" dirty="0" err="1">
                <a:solidFill>
                  <a:schemeClr val="bg1">
                    <a:lumMod val="50000"/>
                  </a:schemeClr>
                </a:solidFill>
              </a:rPr>
              <a:t>Coordenador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/IF </a:t>
            </a:r>
            <a:r>
              <a:rPr lang="en-US" sz="2933" b="1" dirty="0" err="1">
                <a:solidFill>
                  <a:schemeClr val="bg1">
                    <a:lumMod val="50000"/>
                  </a:schemeClr>
                </a:solidFill>
              </a:rPr>
              <a:t>Goiano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 Campus XXX.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E-mail: emailinstitucional@ifgoiano.edu.br ; 2 IF Goiano Campus XXX E-mail: emailinstitucional@ifgoiano.edu.br 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; 3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IF Goiano Campus XXX E-mail: emailinstitucional@ifgoiano.edu.br 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; 4 IF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Goiano Campus XXX E-mail: emailinstitucional@ifgoiano.edu.br ;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 5 IF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Goiano Campus XXX E-mail: emailinstitucional@ifgoiano.edu.br 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; 6 IF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Goiano Campus XXX E-mail: emailinstitucional@ifgoiano.edu.br </a:t>
            </a:r>
            <a:endParaRPr lang="en-US" sz="2933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98A2CD7D-2C1C-1AB4-182B-CEA02F8C9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970" y="9587922"/>
            <a:ext cx="9864909" cy="16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71906" tIns="193378" rIns="371906" bIns="19337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579"/>
              </a:spcBef>
            </a:pPr>
            <a:r>
              <a:rPr lang="pt-BR" sz="66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Introdução</a:t>
            </a: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97B32E3A-E176-4D2A-2053-F1B3E4906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7661" y="9817872"/>
            <a:ext cx="5694257" cy="130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71906" tIns="193378" rIns="371906" bIns="19337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2970018">
              <a:lnSpc>
                <a:spcPct val="90000"/>
              </a:lnSpc>
              <a:spcBef>
                <a:spcPts val="3248"/>
              </a:spcBef>
            </a:pPr>
            <a:r>
              <a:rPr lang="pt-BR" sz="66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Metodologia</a:t>
            </a: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E4A5BC9A-2C01-A629-3781-2CF7C9E47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739" y="19219696"/>
            <a:ext cx="5635849" cy="16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71906" tIns="193378" rIns="371906" bIns="19337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579"/>
              </a:spcBef>
              <a:tabLst>
                <a:tab pos="0" algn="l"/>
                <a:tab pos="410384" algn="l"/>
                <a:tab pos="822223" algn="l"/>
                <a:tab pos="1234062" algn="l"/>
                <a:tab pos="1645901" algn="l"/>
                <a:tab pos="2057739" algn="l"/>
                <a:tab pos="2469579" algn="l"/>
                <a:tab pos="2881417" algn="l"/>
                <a:tab pos="3293257" algn="l"/>
                <a:tab pos="3705095" algn="l"/>
                <a:tab pos="4116935" algn="l"/>
                <a:tab pos="4528773" algn="l"/>
                <a:tab pos="4940612" algn="l"/>
                <a:tab pos="5352451" algn="l"/>
                <a:tab pos="5764290" algn="l"/>
                <a:tab pos="6176129" algn="l"/>
                <a:tab pos="6587968" algn="l"/>
                <a:tab pos="6999807" algn="l"/>
                <a:tab pos="7411646" algn="l"/>
                <a:tab pos="7823484" algn="l"/>
                <a:tab pos="8235324" algn="l"/>
                <a:tab pos="8236779" algn="l"/>
                <a:tab pos="8648618" algn="l"/>
                <a:tab pos="9060457" algn="l"/>
                <a:tab pos="9472296" algn="l"/>
                <a:tab pos="9884134" algn="l"/>
                <a:tab pos="10295974" algn="l"/>
                <a:tab pos="10707812" algn="l"/>
                <a:tab pos="11119652" algn="l"/>
                <a:tab pos="11531490" algn="l"/>
              </a:tabLst>
            </a:pPr>
            <a:r>
              <a:rPr lang="pt-BR" sz="66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Objetivo</a:t>
            </a: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D6BB69C7-D7BF-9068-36CF-1DF6DCE41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645" y="25530282"/>
            <a:ext cx="8511561" cy="16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71906" tIns="193378" rIns="371906" bIns="19337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579"/>
              </a:spcBef>
              <a:tabLst>
                <a:tab pos="0" algn="l"/>
                <a:tab pos="410384" algn="l"/>
                <a:tab pos="822223" algn="l"/>
                <a:tab pos="1234062" algn="l"/>
                <a:tab pos="1645901" algn="l"/>
                <a:tab pos="2057739" algn="l"/>
                <a:tab pos="2469579" algn="l"/>
                <a:tab pos="2881417" algn="l"/>
                <a:tab pos="3293257" algn="l"/>
                <a:tab pos="3705095" algn="l"/>
                <a:tab pos="4116935" algn="l"/>
                <a:tab pos="4528773" algn="l"/>
                <a:tab pos="4940612" algn="l"/>
                <a:tab pos="5352451" algn="l"/>
                <a:tab pos="5764290" algn="l"/>
                <a:tab pos="6176129" algn="l"/>
                <a:tab pos="6587968" algn="l"/>
                <a:tab pos="6999807" algn="l"/>
                <a:tab pos="7411646" algn="l"/>
                <a:tab pos="7823484" algn="l"/>
                <a:tab pos="8235324" algn="l"/>
                <a:tab pos="8236779" algn="l"/>
                <a:tab pos="8648618" algn="l"/>
                <a:tab pos="9060457" algn="l"/>
                <a:tab pos="9472296" algn="l"/>
                <a:tab pos="9884134" algn="l"/>
                <a:tab pos="10295974" algn="l"/>
                <a:tab pos="10707812" algn="l"/>
                <a:tab pos="11119652" algn="l"/>
                <a:tab pos="11531490" algn="l"/>
              </a:tabLst>
            </a:pPr>
            <a:r>
              <a:rPr lang="pt-BR" sz="66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Público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1478C530-24CD-2218-BFC5-13A8DE18A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9556" y="28257319"/>
            <a:ext cx="5239412" cy="16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71906" tIns="193378" rIns="371906" bIns="19337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579"/>
              </a:spcBef>
              <a:tabLst>
                <a:tab pos="0" algn="l"/>
                <a:tab pos="410384" algn="l"/>
                <a:tab pos="822223" algn="l"/>
                <a:tab pos="1234062" algn="l"/>
                <a:tab pos="1645901" algn="l"/>
                <a:tab pos="2057739" algn="l"/>
                <a:tab pos="2469579" algn="l"/>
                <a:tab pos="2881417" algn="l"/>
                <a:tab pos="3293257" algn="l"/>
                <a:tab pos="3705095" algn="l"/>
                <a:tab pos="4116935" algn="l"/>
                <a:tab pos="4528773" algn="l"/>
                <a:tab pos="4940612" algn="l"/>
                <a:tab pos="5352451" algn="l"/>
                <a:tab pos="5764290" algn="l"/>
                <a:tab pos="6176129" algn="l"/>
                <a:tab pos="6587968" algn="l"/>
                <a:tab pos="6999807" algn="l"/>
                <a:tab pos="7411646" algn="l"/>
                <a:tab pos="7823484" algn="l"/>
                <a:tab pos="8235324" algn="l"/>
                <a:tab pos="8236779" algn="l"/>
                <a:tab pos="8648618" algn="l"/>
                <a:tab pos="9060457" algn="l"/>
                <a:tab pos="9472296" algn="l"/>
                <a:tab pos="9884134" algn="l"/>
                <a:tab pos="10295974" algn="l"/>
                <a:tab pos="10707812" algn="l"/>
                <a:tab pos="11119652" algn="l"/>
                <a:tab pos="11531490" algn="l"/>
              </a:tabLst>
            </a:pPr>
            <a:r>
              <a:rPr lang="pt-BR" sz="66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Conclusão</a:t>
            </a:r>
          </a:p>
        </p:txBody>
      </p:sp>
      <p:sp>
        <p:nvSpPr>
          <p:cNvPr id="46" name="Text Box 10">
            <a:extLst>
              <a:ext uri="{FF2B5EF4-FFF2-40B4-BE49-F238E27FC236}">
                <a16:creationId xmlns:a16="http://schemas.microsoft.com/office/drawing/2014/main" id="{83D10821-C83F-81BC-C710-15C2EA013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058" y="21344184"/>
            <a:ext cx="11724987" cy="364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2499" tIns="42900" rIns="82499" bIns="42900">
            <a:spAutoFit/>
          </a:bodyPr>
          <a:lstStyle>
            <a:lvl1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167356" algn="just"/>
            <a:r>
              <a:rPr lang="pt-BR" sz="3300" dirty="0">
                <a:solidFill>
                  <a:srgbClr val="000000"/>
                </a:solidFill>
                <a:latin typeface="Arial" charset="0"/>
                <a:cs typeface="Arial" charset="0"/>
              </a:rPr>
              <a:t>     Habilitar, reeducar e reabilitar pessoas com deficiência (crianças, adolescentes, adultos e idosos), mediante a prática da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equoterapia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cs typeface="Arial" charset="0"/>
              </a:rPr>
              <a:t>, segundo as diretrizes da ANDE­BRASIL (Associação Nacional de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Equoterapia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cs typeface="Arial" charset="0"/>
              </a:rPr>
              <a:t>), bem como da Política Nacional de Saúde da Pessoa com Deficiência (Portaria MS/GM n° 1.060, de 05 de junho de 2002).</a:t>
            </a:r>
          </a:p>
          <a:p>
            <a:pPr algn="just" eaLnBrk="1">
              <a:buClrTx/>
              <a:buFontTx/>
              <a:buNone/>
            </a:pPr>
            <a:endParaRPr lang="pt-BR" sz="3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807034FD-10DC-983F-076A-11353D3D0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254" y="11362804"/>
            <a:ext cx="11929789" cy="895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2499" tIns="42900" rIns="82499" bIns="42900">
            <a:spAutoFit/>
          </a:bodyPr>
          <a:lstStyle>
            <a:lvl1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167356" algn="just"/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	  Pensar o homem em suas múltiplas dimensões, suas relações e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inter­relações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com o outro, e com o meio,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constitui­se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 em desafio a nossa sociedade. A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equoterapia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, de forma interventora e complementar, pode promover a inclusão de deficientes físicos e mentais, favorecendo o desenvolvimento biopsicossocial. A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equoterapia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é um método terapêutico e educacional que utiliza o cavalo em uma abordagem interdisciplinar   nas   áreas   de saúde,   educação   e   equitação,   buscando   o desenvolvimento biopsicossocial de pessoas com deficiências. O cavalo produz um movimento tridimensional gerando benefícios ao praticante. Do ponto de vista da educação, a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equoterapia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auxilia no processo de inclusão do praticante, trabalhando interdisciplinarmente com o estudante inserido na rede regular. </a:t>
            </a:r>
          </a:p>
          <a:p>
            <a:pPr marL="167356" algn="just"/>
            <a:endParaRPr lang="pt-BR" sz="3300" dirty="0">
              <a:solidFill>
                <a:srgbClr val="000000"/>
              </a:solidFill>
              <a:latin typeface="Arial" charset="0"/>
              <a:ea typeface="Arial Unicode MS" pitchFamily="32" charset="0"/>
              <a:cs typeface="Arial Unicode MS" pitchFamily="32" charset="0"/>
            </a:endParaRPr>
          </a:p>
          <a:p>
            <a:pPr algn="just" eaLnBrk="1" hangingPunct="1">
              <a:lnSpc>
                <a:spcPct val="130000"/>
              </a:lnSpc>
            </a:pPr>
            <a:endParaRPr lang="pt-BR" sz="3300" dirty="0">
              <a:solidFill>
                <a:srgbClr val="000000"/>
              </a:solidFill>
              <a:latin typeface="Arial" charset="0"/>
              <a:ea typeface="Arial Unicode MS" pitchFamily="32" charset="0"/>
              <a:cs typeface="Arial Unicode MS" pitchFamily="32" charset="0"/>
            </a:endParaRPr>
          </a:p>
          <a:p>
            <a:pPr algn="just" eaLnBrk="1" hangingPunct="1">
              <a:lnSpc>
                <a:spcPct val="130000"/>
              </a:lnSpc>
              <a:buClrTx/>
              <a:buFontTx/>
              <a:buNone/>
            </a:pPr>
            <a:endParaRPr lang="pt-BR" sz="3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12">
            <a:extLst>
              <a:ext uri="{FF2B5EF4-FFF2-40B4-BE49-F238E27FC236}">
                <a16:creationId xmlns:a16="http://schemas.microsoft.com/office/drawing/2014/main" id="{C2434ACC-71A9-B721-BCC1-A39FD8B41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1" y="27229337"/>
            <a:ext cx="13971044" cy="776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2499" tIns="42900" rIns="82499" bIns="42900">
            <a:spAutoFit/>
          </a:bodyPr>
          <a:lstStyle>
            <a:lvl1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2228005" algn="just">
              <a:spcBef>
                <a:spcPts val="23"/>
              </a:spcBef>
            </a:pP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      Cidadãos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urutaínos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 amparados pelo  Decreto  n°  3.289/99, a qual considera as seguintes categorias para pessoas com deficiência: I- Deficiência física – alteração  completa  ou parcial de um ou mais segmentos do corpo  humano,  acarretando  o  comprometimento  da  função física; II- Deficiência auditiva- perda parcial ou total das possibilidades   aditivas   sonoras;  III- Deficiência   visual –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aquidade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 visual igual ou menor que 20/200 no melhor olho, após a melhor correção, ou campo visual inferior a 20 (tabela de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Snellen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), ou ocorrência de ambas as situações; IV- Deficiência  mental- funcionamento  intelectual significativamente  inferior à  média, com manifestações  antes dos 18 anos, e limitações associadas a duas ou mais áreas de habilidades adaptativas;</a:t>
            </a:r>
          </a:p>
          <a:p>
            <a:pPr algn="just" eaLnBrk="1" hangingPunct="1">
              <a:lnSpc>
                <a:spcPct val="125000"/>
              </a:lnSpc>
              <a:buClrTx/>
              <a:buFontTx/>
              <a:buNone/>
            </a:pPr>
            <a:endParaRPr lang="pt-BR" sz="3300" dirty="0">
              <a:solidFill>
                <a:srgbClr val="000000"/>
              </a:solidFill>
              <a:latin typeface="Arial" charset="0"/>
              <a:ea typeface="ArialMT" pitchFamily="32" charset="0"/>
              <a:cs typeface="ArialMT" pitchFamily="32" charset="0"/>
            </a:endParaRPr>
          </a:p>
        </p:txBody>
      </p:sp>
      <p:sp>
        <p:nvSpPr>
          <p:cNvPr id="49" name="Text Box 13">
            <a:extLst>
              <a:ext uri="{FF2B5EF4-FFF2-40B4-BE49-F238E27FC236}">
                <a16:creationId xmlns:a16="http://schemas.microsoft.com/office/drawing/2014/main" id="{4B127DBE-5540-D229-DC22-9DC445F2B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9460" y="29782316"/>
            <a:ext cx="11628567" cy="262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2499" tIns="42900" rIns="82499" bIns="429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 eaLnBrk="1" hangingPunct="1">
              <a:buClrTx/>
              <a:buSzPct val="45000"/>
              <a:buFontTx/>
              <a:buNone/>
            </a:pP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      O acesso à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equoterapia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, por meio do Centro Integrado de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Equoterapia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 de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Urutaí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, propicia a 18 cidadãos do Município de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Urutaí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, a reabilitação de sua capacidade funcional, e a contribuição para sua inclusão em todas as esferas da vida social.</a:t>
            </a:r>
          </a:p>
        </p:txBody>
      </p:sp>
      <p:sp>
        <p:nvSpPr>
          <p:cNvPr id="51" name="Text Box 15">
            <a:extLst>
              <a:ext uri="{FF2B5EF4-FFF2-40B4-BE49-F238E27FC236}">
                <a16:creationId xmlns:a16="http://schemas.microsoft.com/office/drawing/2014/main" id="{5C0EF7AD-61B7-D09E-528B-8A2B20C97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408" y="11102867"/>
            <a:ext cx="11048002" cy="560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467"/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A83893BA-0FE3-CBE4-42EA-22F0A8351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0246" y="11376874"/>
            <a:ext cx="11835903" cy="1032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99" tIns="42900" rIns="82499" bIns="42900">
            <a:spAutoFit/>
          </a:bodyPr>
          <a:lstStyle>
            <a:lvl1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     Após sensibilização das comunidades locais, a população poderá ter acesso ao Centro Integrado de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Equoterapia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por meio de indicação médica. Os registros serão realizados por meio de fichas específicas, fotos e vídeos. Posteriormente, serão agendadas as avaliações com os profissionais da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Equoterapia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. O praticante, após passar por estes profissionais, é encaminhado para a aproximação com o cavalo, quando são feitas as progressões terapêuticas, como ambientação, aproximação,  descoberta, fase educativa e fase de separação. O programa é dividido em quatro etapas:</a:t>
            </a:r>
          </a:p>
          <a:p>
            <a:pPr algn="just" eaLnBrk="1" hangingPunct="1">
              <a:buClrTx/>
              <a:buFontTx/>
              <a:buNone/>
            </a:pP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1 – Hipoterapia (sessão semanal de 30 minutos, buscando estimular o controle postural e as funções psicomotoras)</a:t>
            </a:r>
          </a:p>
          <a:p>
            <a:pPr algn="just" eaLnBrk="1" hangingPunct="1">
              <a:buClrTx/>
              <a:buFontTx/>
              <a:buNone/>
            </a:pP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2 – Educação (sessão mensal de 30 minutos, promovendo a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auto-estima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,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auto-disciplina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e controle emocional)</a:t>
            </a:r>
          </a:p>
          <a:p>
            <a:pPr algn="just" eaLnBrk="1" hangingPunct="1">
              <a:buClrTx/>
              <a:buFontTx/>
              <a:buNone/>
            </a:pP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3 –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Pré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-esportivo (exercícios de iniciação ao hipismo)</a:t>
            </a:r>
          </a:p>
          <a:p>
            <a:pPr algn="just" eaLnBrk="1" hangingPunct="1">
              <a:buClrTx/>
              <a:buFontTx/>
              <a:buNone/>
            </a:pP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4 – Prática esportiva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paraequestre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(treinamento para participação em eventos hípicos, abrindo caminho para hipismo adaptado e paraolimpíadas)</a:t>
            </a:r>
          </a:p>
          <a:p>
            <a:pPr algn="just" eaLnBrk="1" hangingPunct="1">
              <a:buClrTx/>
              <a:buFontTx/>
              <a:buNone/>
            </a:pPr>
            <a:endParaRPr lang="pt-BR" sz="3300" dirty="0">
              <a:solidFill>
                <a:srgbClr val="000000"/>
              </a:solidFill>
              <a:latin typeface="Arial" charset="0"/>
              <a:ea typeface="Arial Unicode MS" pitchFamily="32" charset="0"/>
              <a:cs typeface="Arial Unicode MS" pitchFamily="32" charset="0"/>
            </a:endParaRPr>
          </a:p>
          <a:p>
            <a:pPr algn="just" eaLnBrk="1" hangingPunct="1">
              <a:lnSpc>
                <a:spcPct val="130000"/>
              </a:lnSpc>
              <a:buClrTx/>
              <a:buFontTx/>
              <a:buNone/>
            </a:pPr>
            <a:endParaRPr lang="pt-BR" sz="3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B89F810-039F-9AC4-70AB-BE8F08E18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1240" y="32162764"/>
            <a:ext cx="11413949" cy="16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71906" tIns="193378" rIns="371906" bIns="19337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579"/>
              </a:spcBef>
              <a:tabLst>
                <a:tab pos="0" algn="l"/>
                <a:tab pos="410384" algn="l"/>
                <a:tab pos="822223" algn="l"/>
                <a:tab pos="1234062" algn="l"/>
                <a:tab pos="1645901" algn="l"/>
                <a:tab pos="2057739" algn="l"/>
                <a:tab pos="2469579" algn="l"/>
                <a:tab pos="2881417" algn="l"/>
                <a:tab pos="3293257" algn="l"/>
                <a:tab pos="3705095" algn="l"/>
                <a:tab pos="4116935" algn="l"/>
                <a:tab pos="4528773" algn="l"/>
                <a:tab pos="4940612" algn="l"/>
                <a:tab pos="5352451" algn="l"/>
                <a:tab pos="5764290" algn="l"/>
                <a:tab pos="6176129" algn="l"/>
                <a:tab pos="6587968" algn="l"/>
                <a:tab pos="6999807" algn="l"/>
                <a:tab pos="7411646" algn="l"/>
                <a:tab pos="7823484" algn="l"/>
                <a:tab pos="8235324" algn="l"/>
                <a:tab pos="8236779" algn="l"/>
                <a:tab pos="8648618" algn="l"/>
                <a:tab pos="9060457" algn="l"/>
                <a:tab pos="9472296" algn="l"/>
                <a:tab pos="9884134" algn="l"/>
                <a:tab pos="10295974" algn="l"/>
                <a:tab pos="10707812" algn="l"/>
                <a:tab pos="11119652" algn="l"/>
                <a:tab pos="11531490" algn="l"/>
              </a:tabLst>
            </a:pPr>
            <a:r>
              <a:rPr lang="pt-BR" sz="66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Agradecimentos (opcional)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FE9A45AE-D54B-2D42-3985-9C16EC60B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4079" y="33885505"/>
            <a:ext cx="11413949" cy="110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2499" tIns="42900" rIns="82499" bIns="429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 eaLnBrk="1" hangingPunct="1">
              <a:buClrTx/>
              <a:buSzPct val="45000"/>
              <a:buFontTx/>
              <a:buNone/>
            </a:pP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      Agradecemos ao IF Goiano pelo apoio e financiamento da bolsa da(o) estudante envolvido(a) na proposta. </a:t>
            </a: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E9CEC27D-94BB-2854-4C18-6F99244A6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550" y="20970276"/>
            <a:ext cx="5239412" cy="337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3430ED54-FF32-9C0F-2455-E5FB1F733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998" y="20877921"/>
            <a:ext cx="5239412" cy="337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21">
            <a:extLst>
              <a:ext uri="{FF2B5EF4-FFF2-40B4-BE49-F238E27FC236}">
                <a16:creationId xmlns:a16="http://schemas.microsoft.com/office/drawing/2014/main" id="{5484CA31-E5C9-B167-AF5F-4735E438F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069" y="24839847"/>
            <a:ext cx="5153122" cy="323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CBF12CA0-64EC-F63B-EDEB-DA7B2F706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840" y="24591546"/>
            <a:ext cx="5656187" cy="346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557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</TotalTime>
  <Words>678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TÍTULO DO PROJETO, TÍTULO DO PROJETO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PROJETO, TÍTULO DO PROJETO</dc:title>
  <dc:creator>Adson Pereira de Souza</dc:creator>
  <cp:lastModifiedBy>Tereza Chaves</cp:lastModifiedBy>
  <cp:revision>7</cp:revision>
  <dcterms:created xsi:type="dcterms:W3CDTF">2023-07-06T12:21:09Z</dcterms:created>
  <dcterms:modified xsi:type="dcterms:W3CDTF">2024-07-13T08:32:39Z</dcterms:modified>
</cp:coreProperties>
</file>