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B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44" d="100"/>
          <a:sy n="44" d="100"/>
        </p:scale>
        <p:origin x="-1219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00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82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61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2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72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30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8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20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49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2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A8082E8-F74D-3B53-6C64-0AE6A7C329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-354" y="36418554"/>
            <a:ext cx="32298103" cy="31715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FD5C947-8E81-53F6-C91E-54F50471F4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354" y="0"/>
            <a:ext cx="32399996" cy="63833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0F177-9692-5441-9ED8-9F82AD858574}" type="datetimeFigureOut">
              <a:rPr lang="pt-BR" smtClean="0"/>
              <a:t>13/07/2024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43BC-2514-1E4B-A2E7-7E15737CEE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83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44ECC-8137-5291-5205-C385F4406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7549" y="658580"/>
            <a:ext cx="21481419" cy="4550183"/>
          </a:xfrm>
        </p:spPr>
        <p:txBody>
          <a:bodyPr>
            <a:normAutofit/>
          </a:bodyPr>
          <a:lstStyle/>
          <a:p>
            <a:r>
              <a:rPr lang="pt-BR" sz="1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DO PROJETO, TÍTULO DO PROJETO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7BB2391-BCE7-F7A2-2AD4-8C0DA52EEC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2987" y="6470103"/>
            <a:ext cx="26493315" cy="3185865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rgbClr val="2E0B57"/>
                </a:solidFill>
              </a:rPr>
              <a:t>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1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2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3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4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5</a:t>
            </a:r>
            <a:r>
              <a:rPr lang="pt-BR" sz="4400" b="1" dirty="0">
                <a:solidFill>
                  <a:srgbClr val="2E0B57"/>
                </a:solidFill>
              </a:rPr>
              <a:t>, NOME COMPLETO</a:t>
            </a:r>
            <a:r>
              <a:rPr lang="pt-BR" sz="4400" b="1" baseline="30000" dirty="0">
                <a:solidFill>
                  <a:srgbClr val="2E0B57"/>
                </a:solidFill>
              </a:rPr>
              <a:t>6</a:t>
            </a:r>
          </a:p>
          <a:p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Coordenador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/IF </a:t>
            </a:r>
            <a:r>
              <a:rPr lang="en-US" sz="2933" b="1" dirty="0" err="1">
                <a:solidFill>
                  <a:schemeClr val="bg1">
                    <a:lumMod val="50000"/>
                  </a:schemeClr>
                </a:solidFill>
              </a:rPr>
              <a:t>Goiano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Campus XXX.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E-mail: emailinstitucional@ifgoiano.edu.br ; 2 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3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IF 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4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;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 5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r>
              <a:rPr lang="en-US" sz="2933" b="1" dirty="0">
                <a:solidFill>
                  <a:schemeClr val="bg1">
                    <a:lumMod val="50000"/>
                  </a:schemeClr>
                </a:solidFill>
              </a:rPr>
              <a:t>; 6 IF </a:t>
            </a:r>
            <a:r>
              <a:rPr lang="pt-BR" sz="2933" b="1" dirty="0">
                <a:solidFill>
                  <a:schemeClr val="bg1">
                    <a:lumMod val="50000"/>
                  </a:schemeClr>
                </a:solidFill>
              </a:rPr>
              <a:t>Goiano Campus XXX E-mail: emailinstitucional@ifgoiano.edu.br </a:t>
            </a:r>
            <a:endParaRPr lang="en-US" sz="2933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 Box 4">
            <a:extLst>
              <a:ext uri="{FF2B5EF4-FFF2-40B4-BE49-F238E27FC236}">
                <a16:creationId xmlns:a16="http://schemas.microsoft.com/office/drawing/2014/main" id="{98A2CD7D-2C1C-1AB4-182B-CEA02F8C9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970" y="9587922"/>
            <a:ext cx="9864909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Introdução</a:t>
            </a:r>
          </a:p>
        </p:txBody>
      </p:sp>
      <p:sp>
        <p:nvSpPr>
          <p:cNvPr id="43" name="Text Box 6">
            <a:extLst>
              <a:ext uri="{FF2B5EF4-FFF2-40B4-BE49-F238E27FC236}">
                <a16:creationId xmlns:a16="http://schemas.microsoft.com/office/drawing/2014/main" id="{E4A5BC9A-2C01-A629-3781-2CF7C9E47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6223" y="18502971"/>
            <a:ext cx="5635849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Objetivo</a:t>
            </a:r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D6BB69C7-D7BF-9068-36CF-1DF6DCE4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0768" y="22962324"/>
            <a:ext cx="8511561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Público</a:t>
            </a:r>
          </a:p>
        </p:txBody>
      </p:sp>
      <p:sp>
        <p:nvSpPr>
          <p:cNvPr id="45" name="Text Box 8">
            <a:extLst>
              <a:ext uri="{FF2B5EF4-FFF2-40B4-BE49-F238E27FC236}">
                <a16:creationId xmlns:a16="http://schemas.microsoft.com/office/drawing/2014/main" id="{1478C530-24CD-2218-BFC5-13A8DE18A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9420" y="25983991"/>
            <a:ext cx="5239412" cy="160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2579"/>
              </a:spcBef>
              <a:tabLst>
                <a:tab pos="0" algn="l"/>
                <a:tab pos="410384" algn="l"/>
                <a:tab pos="822223" algn="l"/>
                <a:tab pos="1234062" algn="l"/>
                <a:tab pos="1645901" algn="l"/>
                <a:tab pos="2057739" algn="l"/>
                <a:tab pos="2469579" algn="l"/>
                <a:tab pos="2881417" algn="l"/>
                <a:tab pos="3293257" algn="l"/>
                <a:tab pos="3705095" algn="l"/>
                <a:tab pos="4116935" algn="l"/>
                <a:tab pos="4528773" algn="l"/>
                <a:tab pos="4940612" algn="l"/>
                <a:tab pos="5352451" algn="l"/>
                <a:tab pos="5764290" algn="l"/>
                <a:tab pos="6176129" algn="l"/>
                <a:tab pos="6587968" algn="l"/>
                <a:tab pos="6999807" algn="l"/>
                <a:tab pos="7411646" algn="l"/>
                <a:tab pos="7823484" algn="l"/>
                <a:tab pos="8235324" algn="l"/>
                <a:tab pos="8236779" algn="l"/>
                <a:tab pos="8648618" algn="l"/>
                <a:tab pos="9060457" algn="l"/>
                <a:tab pos="9472296" algn="l"/>
                <a:tab pos="9884134" algn="l"/>
                <a:tab pos="10295974" algn="l"/>
                <a:tab pos="10707812" algn="l"/>
                <a:tab pos="11119652" algn="l"/>
                <a:tab pos="11531490" algn="l"/>
              </a:tabLst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Conclusão</a:t>
            </a:r>
          </a:p>
        </p:txBody>
      </p:sp>
      <p:sp>
        <p:nvSpPr>
          <p:cNvPr id="46" name="Text Box 10">
            <a:extLst>
              <a:ext uri="{FF2B5EF4-FFF2-40B4-BE49-F238E27FC236}">
                <a16:creationId xmlns:a16="http://schemas.microsoft.com/office/drawing/2014/main" id="{83D10821-C83F-81BC-C710-15C2EA013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056" y="20202026"/>
            <a:ext cx="11470445" cy="313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>
              <a:buClrTx/>
              <a:buFontTx/>
              <a:buNone/>
            </a:pPr>
            <a:r>
              <a:rPr lang="pt-BR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Realizar um projeto de ensino, de caráter interdisciplinar, envolvendo as disciplinas de História e de Literatura, que, por meio de aulas, debates e visita técnica, fomentou a discussão e o aprofundamento de estudos sobre a história de Goiás e acerca da produção literária da poeta goiana Cora Coralina.</a:t>
            </a:r>
            <a:endParaRPr lang="pt-BR" sz="3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11">
            <a:extLst>
              <a:ext uri="{FF2B5EF4-FFF2-40B4-BE49-F238E27FC236}">
                <a16:creationId xmlns:a16="http://schemas.microsoft.com/office/drawing/2014/main" id="{807034FD-10DC-983F-076A-11353D3D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254" y="11362804"/>
            <a:ext cx="11514627" cy="895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2563" algn="l"/>
                <a:tab pos="630238" algn="l"/>
                <a:tab pos="1079500" algn="l"/>
                <a:tab pos="1528763" algn="l"/>
                <a:tab pos="1978025" algn="l"/>
                <a:tab pos="2427288" algn="l"/>
                <a:tab pos="2876550" algn="l"/>
                <a:tab pos="3325813" algn="l"/>
                <a:tab pos="3775075" algn="l"/>
                <a:tab pos="4224338" algn="l"/>
                <a:tab pos="4673600" algn="l"/>
                <a:tab pos="5122863" algn="l"/>
                <a:tab pos="5572125" algn="l"/>
                <a:tab pos="6021388" algn="l"/>
                <a:tab pos="6470650" algn="l"/>
                <a:tab pos="6919913" algn="l"/>
                <a:tab pos="7369175" algn="l"/>
                <a:tab pos="7818438" algn="l"/>
                <a:tab pos="8267700" algn="l"/>
                <a:tab pos="8716963" algn="l"/>
                <a:tab pos="9166225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167356" algn="just"/>
            <a:r>
              <a:rPr lang="pt-BR" sz="3300" dirty="0">
                <a:solidFill>
                  <a:srgbClr val="000000"/>
                </a:solidFill>
                <a:latin typeface="Arial" charset="0"/>
                <a:ea typeface="Arial Unicode MS" pitchFamily="32" charset="0"/>
                <a:cs typeface="Arial Unicode MS" pitchFamily="32" charset="0"/>
              </a:rPr>
              <a:t>	        Embora tenhamos</a:t>
            </a:r>
            <a:r>
              <a:rPr lang="pt-BR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uma vasta historiografia regional e uma rica produção literária, aspectos da cultura e história goiana, muitas vezes, não são abordados em sala de aula, ao longo do Ensino Médio, dada a extensão dos currículos de história e de literatura e até por conta de certa desvalorização a respeito dos estudos sobre a cultura regional. Na contramão dessa perspectiva, buscamos valorizar a história e a literatura regional oferecendo um projeto de ensino voltado para a produção de conhecimento sobre a história de Goiás e a literatura regional, notadamente a produção literária da escritora goiana Cora Coralina. Esses estudos interdisciplinares, envolvendo as disciplinas de História e de Língua Portuguesa/Literatura, culminaram em uma visita técnica à Cidade de Goiás. </a:t>
            </a:r>
            <a:endParaRPr lang="pt-BR" sz="3300" dirty="0">
              <a:solidFill>
                <a:schemeClr val="tx1"/>
              </a:solidFill>
              <a:latin typeface="Arial" panose="020B0604020202020204" pitchFamily="34" charset="0"/>
              <a:ea typeface="Arial Unicode MS" pitchFamily="32" charset="0"/>
              <a:cs typeface="Arial" panose="020B0604020202020204" pitchFamily="34" charset="0"/>
            </a:endParaRPr>
          </a:p>
          <a:p>
            <a:pPr marL="167356" algn="just"/>
            <a:endParaRPr lang="pt-BR" sz="3300" dirty="0">
              <a:solidFill>
                <a:schemeClr val="tx1"/>
              </a:solidFill>
              <a:latin typeface="Arial" panose="020B0604020202020204" pitchFamily="34" charset="0"/>
              <a:ea typeface="Arial Unicode MS" pitchFamily="32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130000"/>
              </a:lnSpc>
            </a:pPr>
            <a:endParaRPr lang="pt-BR" sz="3300" dirty="0">
              <a:solidFill>
                <a:schemeClr val="tx1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8" name="Text Box 12">
            <a:extLst>
              <a:ext uri="{FF2B5EF4-FFF2-40B4-BE49-F238E27FC236}">
                <a16:creationId xmlns:a16="http://schemas.microsoft.com/office/drawing/2014/main" id="{C2434ACC-71A9-B721-BCC1-A39FD8B41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178" y="24902425"/>
            <a:ext cx="13521323" cy="218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2228005" algn="just">
              <a:spcBef>
                <a:spcPts val="23"/>
              </a:spcBef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Estudantes de 3º ano dos Cursos Técnicos Integrados ao Ensino Médio de Agropecuária e de Manutenção e Suporte em Informática.</a:t>
            </a:r>
          </a:p>
          <a:p>
            <a:pPr algn="just" eaLnBrk="1" hangingPunct="1">
              <a:lnSpc>
                <a:spcPct val="125000"/>
              </a:lnSpc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  <a:ea typeface="ArialMT" pitchFamily="32" charset="0"/>
              <a:cs typeface="ArialMT" pitchFamily="32" charset="0"/>
            </a:endParaRPr>
          </a:p>
        </p:txBody>
      </p:sp>
      <p:sp>
        <p:nvSpPr>
          <p:cNvPr id="49" name="Text Box 13">
            <a:extLst>
              <a:ext uri="{FF2B5EF4-FFF2-40B4-BE49-F238E27FC236}">
                <a16:creationId xmlns:a16="http://schemas.microsoft.com/office/drawing/2014/main" id="{4B127DBE-5540-D229-DC22-9DC445F2B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84843" y="27639291"/>
            <a:ext cx="12001306" cy="618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 eaLnBrk="1" hangingPunct="1">
              <a:buClrTx/>
              <a:buSzPct val="45000"/>
              <a:buFontTx/>
              <a:buNone/>
            </a:pP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      Possibilitamos aos estudantes de 3ªs anos dos Cursos Técnicos Integrados ao Ensino Médio a apreensão de conhecimentos sobre história e literatura regional de Goiás que, possivelmente, não teriam acesso, caso fosse cumprido </a:t>
            </a:r>
            <a:r>
              <a:rPr lang="pt-BR" sz="330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o itinerário </a:t>
            </a:r>
            <a:r>
              <a:rPr lang="pt-BR" sz="3300" dirty="0">
                <a:solidFill>
                  <a:srgbClr val="000000"/>
                </a:solidFill>
                <a:latin typeface="Arial" charset="0"/>
                <a:ea typeface="ArialMT" pitchFamily="32" charset="0"/>
                <a:cs typeface="ArialMT" pitchFamily="32" charset="0"/>
              </a:rPr>
              <a:t>regular dos currículos de ambas as disciplinas. Dessa forma, contribuímos para a superação de déficits de curriculares desses componentes e, ao mesmo tempo, demonstramos a importância de se estudar a história e a produção literária regional, com vistas à compreender determinadas singularidades sociais, políticas e cultura desse território, bem como a relevâncias que essas reflexões têm quando pensamos em identidade regional.</a:t>
            </a: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5C0EF7AD-61B7-D09E-528B-8A2B20C97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5408" y="11102867"/>
            <a:ext cx="11048002" cy="560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1467"/>
          </a:p>
        </p:txBody>
      </p:sp>
      <p:sp>
        <p:nvSpPr>
          <p:cNvPr id="52" name="Text Box 17">
            <a:extLst>
              <a:ext uri="{FF2B5EF4-FFF2-40B4-BE49-F238E27FC236}">
                <a16:creationId xmlns:a16="http://schemas.microsoft.com/office/drawing/2014/main" id="{A83893BA-0FE3-CBE4-42EA-22F0A835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0246" y="11376874"/>
            <a:ext cx="11835903" cy="727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499" tIns="42900" rIns="82499" bIns="42900">
            <a:spAutoFit/>
          </a:bodyPr>
          <a:lstStyle>
            <a:lvl1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715963" algn="l"/>
                <a:tab pos="1439863" algn="l"/>
                <a:tab pos="2163763" algn="l"/>
                <a:tab pos="2887663" algn="l"/>
                <a:tab pos="3611563" algn="l"/>
                <a:tab pos="4343400" algn="l"/>
                <a:tab pos="5059363" algn="l"/>
                <a:tab pos="5783263" algn="l"/>
                <a:tab pos="6507163" algn="l"/>
                <a:tab pos="7231063" algn="l"/>
                <a:tab pos="7954963" algn="l"/>
                <a:tab pos="8686800" algn="l"/>
                <a:tab pos="9402763" algn="l"/>
                <a:tab pos="10126663" algn="l"/>
                <a:tab pos="10850563" algn="l"/>
                <a:tab pos="11574463" algn="l"/>
                <a:tab pos="12298363" algn="l"/>
                <a:tab pos="13030200" algn="l"/>
                <a:tab pos="13750925" algn="l"/>
                <a:tab pos="14473238" algn="l"/>
                <a:tab pos="14474825" algn="l"/>
                <a:tab pos="14824075" algn="l"/>
                <a:tab pos="14825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/>
            <a:r>
              <a:rPr lang="pt-BR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conteúdo programático e o material didático-pedagógico que subsidiaram essas aulas sobre História e Literatura goiana foram elaborados pelos professores envolvidos no projeto, com o esforço de pontuar temas, acontecimentos e propostas de abordagem que despertassem o interesse dos alunos para o estudo dessa história e literatura regional. Em dois dias diferentes, dada a </a:t>
            </a:r>
            <a:r>
              <a:rPr lang="pt-BR" sz="3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extensão das turmas,</a:t>
            </a:r>
            <a:r>
              <a:rPr lang="pt-BR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realizamos visitas técnicas à Cidade de Goiás com o fito de analisar, </a:t>
            </a:r>
            <a:r>
              <a:rPr lang="pt-BR" sz="33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loco</a:t>
            </a:r>
            <a:r>
              <a:rPr lang="pt-BR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os temas debatidos em sala de aula. Posteriormente, ao final do projeto, aplicamos atividades avaliativas relacionadas aos conteúdos ministrados e também à visita técnica para ambas as turmas envolvidas.</a:t>
            </a:r>
            <a:endParaRPr lang="pt-BR" sz="3300" dirty="0">
              <a:solidFill>
                <a:schemeClr val="tx1"/>
              </a:solidFill>
              <a:latin typeface="Arial" panose="020B0604020202020204" pitchFamily="34" charset="0"/>
              <a:ea typeface="ArialMT" pitchFamily="32" charset="0"/>
              <a:cs typeface="Arial" panose="020B0604020202020204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  <a:ea typeface="Arial Unicode MS" pitchFamily="32" charset="0"/>
              <a:cs typeface="Arial Unicode MS" pitchFamily="32" charset="0"/>
            </a:endParaRPr>
          </a:p>
          <a:p>
            <a:pPr algn="just" eaLnBrk="1" hangingPunct="1">
              <a:lnSpc>
                <a:spcPct val="130000"/>
              </a:lnSpc>
              <a:buClrTx/>
              <a:buFontTx/>
              <a:buNone/>
            </a:pPr>
            <a:endParaRPr lang="pt-BR" sz="33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512512-A78D-6888-E43F-2ED3CFC60F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71323" y="17827972"/>
            <a:ext cx="5402731" cy="378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C6B8D18-4884-FDC5-DBB5-4B70FAA834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5062" y="17816343"/>
            <a:ext cx="5470170" cy="378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3E2F0A0-C92D-1D97-B8BD-512452ADA5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09414" y="22057286"/>
            <a:ext cx="5364640" cy="392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2AC9844-DB3C-096E-D4B5-3DBFBF3E3D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905062" y="22075113"/>
            <a:ext cx="5470170" cy="38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CD2A25BC-3B0C-0C35-CDB9-1F6A3E7B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9419" y="27247401"/>
            <a:ext cx="5694257" cy="130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1906" tIns="193378" rIns="371906" bIns="193378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 defTabSz="2970018">
              <a:lnSpc>
                <a:spcPct val="90000"/>
              </a:lnSpc>
              <a:spcBef>
                <a:spcPts val="3248"/>
              </a:spcBef>
            </a:pPr>
            <a:r>
              <a:rPr lang="pt-BR" sz="6600" b="1" dirty="0">
                <a:solidFill>
                  <a:srgbClr val="2E0B57"/>
                </a:solidFill>
                <a:latin typeface="+mn-lt"/>
                <a:ea typeface="+mn-ea"/>
                <a:cs typeface="+mn-cs"/>
              </a:rPr>
              <a:t>Metodologia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E179E2AC-9907-7031-A932-AB1774901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0" y="28946456"/>
            <a:ext cx="13767302" cy="516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2499" tIns="42900" rIns="82499" bIns="42900">
            <a:spAutoFit/>
          </a:bodyPr>
          <a:lstStyle>
            <a:lvl1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430463" algn="l"/>
                <a:tab pos="2878138" algn="l"/>
                <a:tab pos="3327400" algn="l"/>
                <a:tab pos="3776663" algn="l"/>
                <a:tab pos="4225925" algn="l"/>
                <a:tab pos="4675188" algn="l"/>
                <a:tab pos="5124450" algn="l"/>
                <a:tab pos="5573713" algn="l"/>
                <a:tab pos="6022975" algn="l"/>
                <a:tab pos="6472238" algn="l"/>
                <a:tab pos="6921500" algn="l"/>
                <a:tab pos="7370763" algn="l"/>
                <a:tab pos="7820025" algn="l"/>
                <a:tab pos="8269288" algn="l"/>
                <a:tab pos="8718550" algn="l"/>
                <a:tab pos="9167813" algn="l"/>
                <a:tab pos="9617075" algn="l"/>
                <a:tab pos="10066338" algn="l"/>
                <a:tab pos="10515600" algn="l"/>
                <a:tab pos="10964863" algn="l"/>
                <a:tab pos="11414125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  <a:tab pos="14825663" algn="l"/>
                <a:tab pos="15274925" algn="l"/>
                <a:tab pos="15724188" algn="l"/>
                <a:tab pos="16173450" algn="l"/>
              </a:tabLst>
              <a:defRPr sz="3000">
                <a:solidFill>
                  <a:srgbClr val="FFFFFF"/>
                </a:solidFill>
                <a:latin typeface="Verdana" pitchFamily="32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marL="2228005" algn="just">
              <a:spcBef>
                <a:spcPts val="23"/>
              </a:spcBef>
            </a:pPr>
            <a:r>
              <a:rPr lang="pt-BR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Após delimitação dos temas que seriam abordados pelos professores de História e de Literatura, foram organizados e planejados os encontros que seriam realizados com as turmas de 3º dos Cursos Técnicos Integrados ao Ensino Médio.</a:t>
            </a:r>
            <a:r>
              <a:rPr lang="pt-BR" sz="33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Dada a quantidade de estudantes de cada turma de 3º ano, acima de 30 alunos, fo</a:t>
            </a:r>
            <a:r>
              <a:rPr lang="pt-BR" sz="33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ram ministrados três encontros com cada turma, com duração 2,5 horas, realizados no contraturno das aulas regulares, tendo em vista que se tratava de um projeto de ensino. </a:t>
            </a:r>
            <a:endParaRPr lang="pt-BR" sz="3300" dirty="0">
              <a:solidFill>
                <a:srgbClr val="000000"/>
              </a:solidFill>
              <a:latin typeface="Arial" charset="0"/>
              <a:ea typeface="ArialMT" pitchFamily="32" charset="0"/>
              <a:cs typeface="ArialMT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557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2853</TotalTime>
  <Words>638</Words>
  <Application>Microsoft Office PowerPoint</Application>
  <PresentationFormat>Personalizar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TÍTULO DO PROJETO, TÍTULO DO PROJETO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PROJETO, TÍTULO DO PROJETO</dc:title>
  <dc:creator>Adson Pereira de Souza</dc:creator>
  <cp:lastModifiedBy>Tereza Chaves</cp:lastModifiedBy>
  <cp:revision>9</cp:revision>
  <dcterms:created xsi:type="dcterms:W3CDTF">2023-07-06T12:21:09Z</dcterms:created>
  <dcterms:modified xsi:type="dcterms:W3CDTF">2024-07-15T07:29:32Z</dcterms:modified>
</cp:coreProperties>
</file>