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2404050" cy="43206988"/>
  <p:notesSz cx="6797675" cy="992663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/>
    <p:restoredTop sz="92810"/>
  </p:normalViewPr>
  <p:slideViewPr>
    <p:cSldViewPr>
      <p:cViewPr>
        <p:scale>
          <a:sx n="40" d="100"/>
          <a:sy n="40" d="100"/>
        </p:scale>
        <p:origin x="792" y="6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1">
            <a:extLst>
              <a:ext uri="{FF2B5EF4-FFF2-40B4-BE49-F238E27FC236}">
                <a16:creationId xmlns:a16="http://schemas.microsoft.com/office/drawing/2014/main" id="{2A2DB132-6728-2A83-92F4-C29DD9A52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CE071FE5-5585-F2EE-4849-608BFFB05BE1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0933113" y="-12806363"/>
            <a:ext cx="10169525" cy="135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D90D5408-C095-E37E-B565-F7D9FF93CF8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35600" cy="4464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>
            <a:extLst>
              <a:ext uri="{FF2B5EF4-FFF2-40B4-BE49-F238E27FC236}">
                <a16:creationId xmlns:a16="http://schemas.microsoft.com/office/drawing/2014/main" id="{0817F029-65C3-F282-F07D-4DA7075856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3425" y="754063"/>
            <a:ext cx="27908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88B2E0D1-B041-ACDD-C5E2-971ADFB894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463" y="13422313"/>
            <a:ext cx="27543125" cy="926147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925" y="24484013"/>
            <a:ext cx="22682200" cy="110410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DAD324-D495-D187-EC1F-CF4AB606BC6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8555E2-08DB-FC5C-83AD-DC807EB30F1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00754A-B465-BDE3-EA31-1C3E1ED834B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FDAE9-DCF8-8E40-85BC-F3E8646D099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17801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152A60-1A93-166E-E48A-EC0CD113451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5B56E3-0AE3-9092-3531-20B9E9A2C8D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86FEED-45D8-EE5E-3D6D-7AE969E4227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501F6-F12C-3F4D-A94D-2620F752B05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52032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490238" y="1730375"/>
            <a:ext cx="7289800" cy="3686016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620838" y="1730375"/>
            <a:ext cx="21717000" cy="36860163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3203A1-16A2-5B80-9857-47031D08C06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7E689-67A0-8BD3-4927-179C6FADEC4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8BD08D-CD73-C6FA-0925-BAF8B382B89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A95D6-ECAB-1B4F-9287-61E1DF0818A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15547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C1B33C-4297-451C-D853-E4443CCEA17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A0D3DC-658E-D7B5-2F07-BAF248E5A13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A86FEB-175B-C588-DBAC-8C5AF15F09E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85095-B31F-6248-8787-488D8D0BD92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97574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050" y="27763788"/>
            <a:ext cx="27544713" cy="85820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050" y="18313400"/>
            <a:ext cx="27544713" cy="94503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2B64E9-49BF-94D2-CB1C-80FBA479BEE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E689C7-5F37-9330-80BB-A19A249F1E9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61DC03-A1F2-E7E8-90F7-03382FB7AE7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69EE4-DA54-854A-8E03-581492B4A6D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55817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620838" y="10080625"/>
            <a:ext cx="14503400" cy="28509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76638" y="10080625"/>
            <a:ext cx="14503400" cy="28509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257D370-D573-292D-4068-26C5B9B5E50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97CDEEA-A1AD-6D5A-4CBA-AABC40E9A24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99F56AF-A473-60BA-A351-A22BBDE8E92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C6666-59F4-8C47-8CC4-BEE4BDF24F6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29034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838" y="1730375"/>
            <a:ext cx="29162375" cy="72009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838" y="9671050"/>
            <a:ext cx="14316075" cy="40306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838" y="13701713"/>
            <a:ext cx="14316075" cy="24895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788" y="9671050"/>
            <a:ext cx="14322425" cy="40306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788" y="13701713"/>
            <a:ext cx="14322425" cy="24895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E17CF1B-1E18-239F-4D94-DABD5C8F390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6BDAF32E-43BD-A020-1B1F-9234BA240B5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4A447FE-6B57-B33B-480F-A9612D1E519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11DBE-E59F-9144-817E-FFAE302F640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93214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D45E81F-019D-50BE-3AB6-76ABFB3021A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58E76A-0D11-D0F2-A90B-1EBEA35B118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16AA8D-D490-618A-7619-8D36DD49CEB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D38BD-16BE-8F4B-A263-7B2148E8363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27306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842EE513-773E-8C08-F30B-892C095A8B5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B0B9BAE-E459-489C-4258-B9350A9D8B2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9F03E6B-9728-8BBE-A810-CFF3308F48C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6B861-7116-D547-85EB-A9AF6E91D7B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29599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838" y="1720850"/>
            <a:ext cx="10660062" cy="73199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838" y="1720850"/>
            <a:ext cx="18113375" cy="368760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838" y="9040813"/>
            <a:ext cx="10660062" cy="29556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C316441-A595-703E-65BA-C7F0570EAC0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E0AEF5D-AC29-5750-750E-0AABD846ED4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FF68F85-ECD2-07CD-052B-7063F668E2B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63F24-A735-4741-B4E3-34DB03BDA04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08285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588" y="30245050"/>
            <a:ext cx="19442112" cy="35702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588" y="3860800"/>
            <a:ext cx="19442112" cy="259238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588" y="33815338"/>
            <a:ext cx="19442112" cy="50704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3AD1EF9-F7CF-D77F-3BE5-3A1CDC558F9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840788B-16BD-D3F9-E101-AB817C956CE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9FA2F88-E1C4-1983-E801-5F4D19990A7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1BF79-341C-6C49-B083-E3165115C19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2872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BDE2F0BA-8C82-8665-FCC1-1B026B10EE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20838" y="1730375"/>
            <a:ext cx="29159200" cy="719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12560" tIns="206280" rIns="412560" bIns="2062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do título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3744EC69-91EC-39F8-0D9C-18481DB6D2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20838" y="10080625"/>
            <a:ext cx="29159200" cy="2850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12560" tIns="206280" rIns="412560" bIns="2062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da estrutura de tópicos</a:t>
            </a:r>
          </a:p>
          <a:p>
            <a:pPr lvl="1"/>
            <a:r>
              <a:rPr lang="en-GB" altLang="pt-BR"/>
              <a:t>2.º Nível da estrutura de tópicos</a:t>
            </a:r>
          </a:p>
          <a:p>
            <a:pPr lvl="2"/>
            <a:r>
              <a:rPr lang="en-GB" altLang="pt-BR"/>
              <a:t>3.º Nível da estrutura de tópicos</a:t>
            </a:r>
          </a:p>
          <a:p>
            <a:pPr lvl="3"/>
            <a:r>
              <a:rPr lang="en-GB" altLang="pt-BR"/>
              <a:t>4.º Nível da estrutura de tópicos</a:t>
            </a:r>
          </a:p>
          <a:p>
            <a:pPr lvl="4"/>
            <a:r>
              <a:rPr lang="en-GB" altLang="pt-BR"/>
              <a:t>5.º Nível da estrutura de tópicos</a:t>
            </a:r>
          </a:p>
          <a:p>
            <a:pPr lvl="4"/>
            <a:r>
              <a:rPr lang="en-GB" altLang="pt-BR"/>
              <a:t>6.º Nível da estrutura de tópicos</a:t>
            </a:r>
          </a:p>
          <a:p>
            <a:pPr lvl="4"/>
            <a:r>
              <a:rPr lang="en-GB" altLang="pt-BR"/>
              <a:t>7.º Nível da estrutura de tópicos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C07613F7-505C-C3AD-4287-E0E392CDB61B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1620838" y="39341425"/>
            <a:ext cx="7556500" cy="3001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12560" tIns="206280" rIns="412560" bIns="20628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54652D0-AB59-37BB-EADC-230B7DB0E16C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11071225" y="39341425"/>
            <a:ext cx="10258425" cy="3001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12560" tIns="206280" rIns="412560" bIns="20628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03188D5-91C5-0721-1A40-33180C267F4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23223538" y="39341425"/>
            <a:ext cx="7556500" cy="3001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12560" tIns="206280" rIns="412560" bIns="20628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A34A1A3-1F3E-A741-AA8C-3646629AAC9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9800">
          <a:solidFill>
            <a:srgbClr val="000000"/>
          </a:solidFill>
          <a:latin typeface="+mj-lt"/>
          <a:ea typeface="+mj-ea"/>
          <a:cs typeface="Microsoft YaHei" charset="-122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9800">
          <a:solidFill>
            <a:srgbClr val="000000"/>
          </a:solidFill>
          <a:latin typeface="Arial" charset="0"/>
          <a:ea typeface="Microsoft YaHei" charset="-122"/>
          <a:cs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9800">
          <a:solidFill>
            <a:srgbClr val="000000"/>
          </a:solidFill>
          <a:latin typeface="Arial" charset="0"/>
          <a:ea typeface="Microsoft YaHei" charset="-122"/>
          <a:cs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9800">
          <a:solidFill>
            <a:srgbClr val="000000"/>
          </a:solidFill>
          <a:latin typeface="Arial" charset="0"/>
          <a:ea typeface="Microsoft YaHei" charset="-122"/>
          <a:cs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9800">
          <a:solidFill>
            <a:srgbClr val="000000"/>
          </a:solidFill>
          <a:latin typeface="Arial" charset="0"/>
          <a:ea typeface="Microsoft YaHei" charset="-122"/>
          <a:cs typeface="Microsoft YaHei" charset="-122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8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8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8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8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3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400">
          <a:solidFill>
            <a:srgbClr val="000000"/>
          </a:solidFill>
          <a:latin typeface="+mn-lt"/>
          <a:ea typeface="+mn-ea"/>
          <a:cs typeface="Microsoft YaHei" charset="-122"/>
        </a:defRPr>
      </a:lvl1pPr>
      <a:lvl2pPr marL="742950" indent="-285750" algn="l" defTabSz="449263" rtl="0" eaLnBrk="0" fontAlgn="base" hangingPunct="0">
        <a:spcBef>
          <a:spcPts val="31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600">
          <a:solidFill>
            <a:srgbClr val="000000"/>
          </a:solidFill>
          <a:latin typeface="+mn-lt"/>
          <a:ea typeface="+mn-ea"/>
          <a:cs typeface="Microsoft YaHei" charset="-122"/>
        </a:defRPr>
      </a:lvl2pPr>
      <a:lvl3pPr marL="1143000" indent="-228600" algn="l" defTabSz="449263" rtl="0" eaLnBrk="0" fontAlgn="base" hangingPunct="0">
        <a:spcBef>
          <a:spcPts val="2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0800">
          <a:solidFill>
            <a:srgbClr val="000000"/>
          </a:solidFill>
          <a:latin typeface="+mn-lt"/>
          <a:ea typeface="+mn-ea"/>
          <a:cs typeface="Microsoft YaHei" charset="-122"/>
        </a:defRPr>
      </a:lvl3pPr>
      <a:lvl4pPr marL="1600200" indent="-228600" algn="l" defTabSz="449263" rtl="0" eaLnBrk="0" fontAlgn="base" hangingPunct="0">
        <a:spcBef>
          <a:spcPts val="22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9000">
          <a:solidFill>
            <a:srgbClr val="000000"/>
          </a:solidFill>
          <a:latin typeface="+mn-lt"/>
          <a:ea typeface="+mn-ea"/>
          <a:cs typeface="Microsoft YaHei" charset="-122"/>
        </a:defRPr>
      </a:lvl4pPr>
      <a:lvl5pPr marL="2057400" indent="-228600" algn="l" defTabSz="449263" rtl="0" eaLnBrk="0" fontAlgn="base" hangingPunct="0">
        <a:spcBef>
          <a:spcPts val="22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9000">
          <a:solidFill>
            <a:srgbClr val="000000"/>
          </a:solidFill>
          <a:latin typeface="+mn-lt"/>
          <a:ea typeface="+mn-ea"/>
          <a:cs typeface="Microsoft YaHei" charset="-122"/>
        </a:defRPr>
      </a:lvl5pPr>
      <a:lvl6pPr marL="2514600" indent="-228600" algn="l" defTabSz="449263" rtl="0" fontAlgn="base">
        <a:spcBef>
          <a:spcPts val="22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9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22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9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22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9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22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9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0399FCC8-7D02-4EB4-9391-C9B467A2CE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6358" y="7938"/>
            <a:ext cx="32404050" cy="7916864"/>
          </a:xfrm>
          <a:prstGeom prst="rect">
            <a:avLst/>
          </a:prstGeom>
        </p:spPr>
      </p:pic>
      <p:sp>
        <p:nvSpPr>
          <p:cNvPr id="14338" name="Text Box 2">
            <a:extLst>
              <a:ext uri="{FF2B5EF4-FFF2-40B4-BE49-F238E27FC236}">
                <a16:creationId xmlns:a16="http://schemas.microsoft.com/office/drawing/2014/main" id="{796C82E3-14D4-EEF2-EF53-40E5AC387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863" y="10904538"/>
            <a:ext cx="14257337" cy="803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pt-BR" altLang="pt-BR" sz="6000" b="1" dirty="0">
                <a:solidFill>
                  <a:srgbClr val="000000"/>
                </a:solidFill>
                <a:cs typeface="Arial" panose="020B0604020202020204" pitchFamily="34" charset="0"/>
              </a:rPr>
              <a:t>Introdução</a:t>
            </a:r>
          </a:p>
          <a:p>
            <a:pPr algn="ctr" eaLnBrk="1" hangingPunct="1">
              <a:buSzPct val="100000"/>
            </a:pPr>
            <a:endParaRPr lang="pt-BR" altLang="pt-BR" sz="60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 eaLnBrk="1" hangingPunct="1">
              <a:buSzPct val="100000"/>
            </a:pPr>
            <a:r>
              <a:rPr lang="pt-BR" altLang="pt-BR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Várias são as implicações políticas e econômicas da financeirização da agricultura, destacando o distanciamento da produção e o consumo de alimentos, o aumento significativo de atores envolvidos nas cadeias de produtos agroalimentares globais, a eliminação de fronteiras, pouco ou nenhum controle do Estado, dentre outros fatores, vêm incentivando investidores a trocar o capital fixo por investimentos financeiros de maior liquidez, o que facilita as especulações financeiras.</a:t>
            </a:r>
          </a:p>
        </p:txBody>
      </p:sp>
      <p:sp>
        <p:nvSpPr>
          <p:cNvPr id="14339" name="AutoShape 22" descr="Imagem inline 1">
            <a:extLst>
              <a:ext uri="{FF2B5EF4-FFF2-40B4-BE49-F238E27FC236}">
                <a16:creationId xmlns:a16="http://schemas.microsoft.com/office/drawing/2014/main" id="{BEB29C72-40D4-CB2A-09F5-5E3DC86ABA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14341" name="CaixaDeTexto 6">
            <a:extLst>
              <a:ext uri="{FF2B5EF4-FFF2-40B4-BE49-F238E27FC236}">
                <a16:creationId xmlns:a16="http://schemas.microsoft.com/office/drawing/2014/main" id="{565451BE-1710-94D2-152E-D72E97034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3636963"/>
            <a:ext cx="18507075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8000" b="1" dirty="0"/>
              <a:t>A FINANCEIRIZAÇÃO DA AGRICULTURA E A NOVA DINÂMICA DO SISTEMA AGROALIMENTAR</a:t>
            </a:r>
          </a:p>
        </p:txBody>
      </p:sp>
      <p:sp>
        <p:nvSpPr>
          <p:cNvPr id="14342" name="CaixaDeTexto 8">
            <a:extLst>
              <a:ext uri="{FF2B5EF4-FFF2-40B4-BE49-F238E27FC236}">
                <a16:creationId xmlns:a16="http://schemas.microsoft.com/office/drawing/2014/main" id="{5C5FF00D-A1B8-B320-56CA-CAB3CE0BB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281988"/>
            <a:ext cx="3240405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3400">
                <a:solidFill>
                  <a:schemeClr val="tx1"/>
                </a:solidFill>
              </a:rPr>
              <a:t>ROCHA, R. G.</a:t>
            </a:r>
          </a:p>
          <a:p>
            <a:pPr algn="ctr"/>
            <a:r>
              <a:rPr lang="pt-BR" altLang="pt-BR" sz="3400">
                <a:solidFill>
                  <a:schemeClr val="tx1"/>
                </a:solidFill>
              </a:rPr>
              <a:t>Universidade Federal Rural do Rio de Janeiro – UFRRJ – e-mail: roseli.rocha@ifgoiano.edu.br</a:t>
            </a:r>
          </a:p>
        </p:txBody>
      </p:sp>
      <p:sp>
        <p:nvSpPr>
          <p:cNvPr id="14343" name="Text Box 2">
            <a:extLst>
              <a:ext uri="{FF2B5EF4-FFF2-40B4-BE49-F238E27FC236}">
                <a16:creationId xmlns:a16="http://schemas.microsoft.com/office/drawing/2014/main" id="{827B35D3-C4F1-09C3-5E03-4AC331716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6850" y="10904538"/>
            <a:ext cx="14255750" cy="803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pt-BR" altLang="pt-BR" sz="6000" b="1">
                <a:solidFill>
                  <a:srgbClr val="000000"/>
                </a:solidFill>
                <a:cs typeface="Arial" panose="020B0604020202020204" pitchFamily="34" charset="0"/>
              </a:rPr>
              <a:t>Resultados/Discussões</a:t>
            </a:r>
          </a:p>
          <a:p>
            <a:pPr algn="ctr" eaLnBrk="1" hangingPunct="1">
              <a:buSzPct val="100000"/>
            </a:pPr>
            <a:endParaRPr lang="pt-BR" altLang="pt-BR" sz="6000" b="1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 eaLnBrk="1" hangingPunct="1">
              <a:buSzPct val="100000"/>
            </a:pPr>
            <a:r>
              <a:rPr lang="pt-BR" altLang="pt-BR"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 estudos evidenciam como as dinâmicas dos sistemas agroalimentares locais e globais conduziram a novos ciclos de reprodução da agricultura no que se refere à oferta e demanda de alimentos, ao envolvimento de novos atores e às características dos novos instrumentos financeiros, fazendo com que as ações políticas para enfrentá-la sejam cada vez mais desafiadoras, o que, além de complexo, engloba um amplo conjunto de instituições e procedimentos, provocando uma nova lógica de acumulação capitalista no setor produtivo.</a:t>
            </a:r>
          </a:p>
        </p:txBody>
      </p:sp>
      <p:sp>
        <p:nvSpPr>
          <p:cNvPr id="14344" name="Text Box 2">
            <a:extLst>
              <a:ext uri="{FF2B5EF4-FFF2-40B4-BE49-F238E27FC236}">
                <a16:creationId xmlns:a16="http://schemas.microsoft.com/office/drawing/2014/main" id="{5201DC95-1850-422A-8AF3-7B583242F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863" y="20899438"/>
            <a:ext cx="14257337" cy="668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pt-BR" altLang="pt-BR" sz="6000" b="1">
                <a:solidFill>
                  <a:srgbClr val="000000"/>
                </a:solidFill>
                <a:cs typeface="Arial" panose="020B0604020202020204" pitchFamily="34" charset="0"/>
              </a:rPr>
              <a:t>Objetivo(s)</a:t>
            </a:r>
          </a:p>
          <a:p>
            <a:pPr algn="ctr" eaLnBrk="1" hangingPunct="1">
              <a:buSzPct val="100000"/>
            </a:pPr>
            <a:endParaRPr lang="pt-BR" altLang="pt-BR" sz="6000" b="1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just" eaLnBrk="1" hangingPunct="1">
              <a:buSzPct val="100000"/>
            </a:pPr>
            <a:r>
              <a:rPr lang="pt-BR" altLang="pt-BR"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Conhecer algumas implicações da financeirização da agricultura, buscando responder as suas consequências para os sistemas agroalimentares que vem transformando a produção e comercialização de alimentos mediante a hegemonia das transnacionais de capital e commodities. Além disso, objetiva abordar algumas implicações e pontos de vistas a respeito do que vem a ser o processo alimentar globalizado.</a:t>
            </a:r>
          </a:p>
        </p:txBody>
      </p:sp>
      <p:sp>
        <p:nvSpPr>
          <p:cNvPr id="14345" name="Text Box 2">
            <a:extLst>
              <a:ext uri="{FF2B5EF4-FFF2-40B4-BE49-F238E27FC236}">
                <a16:creationId xmlns:a16="http://schemas.microsoft.com/office/drawing/2014/main" id="{EF4410A0-AD04-01AB-1722-E35C2FC0D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863" y="29468763"/>
            <a:ext cx="14257337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pt-BR" altLang="pt-BR" sz="6000" b="1">
                <a:solidFill>
                  <a:srgbClr val="000000"/>
                </a:solidFill>
                <a:cs typeface="Arial" panose="020B0604020202020204" pitchFamily="34" charset="0"/>
              </a:rPr>
              <a:t>Público</a:t>
            </a:r>
          </a:p>
          <a:p>
            <a:pPr algn="ctr" eaLnBrk="1" hangingPunct="1">
              <a:buSzPct val="100000"/>
            </a:pPr>
            <a:endParaRPr lang="pt-BR" altLang="pt-BR" sz="6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SzPct val="100000"/>
            </a:pPr>
            <a:r>
              <a:rPr lang="pt-BR" altLang="pt-BR"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Estudantes, pesquisadores e atores sociais envolvidos nos estudos do mundo rural.</a:t>
            </a:r>
          </a:p>
        </p:txBody>
      </p:sp>
      <p:sp>
        <p:nvSpPr>
          <p:cNvPr id="14346" name="Text Box 2">
            <a:extLst>
              <a:ext uri="{FF2B5EF4-FFF2-40B4-BE49-F238E27FC236}">
                <a16:creationId xmlns:a16="http://schemas.microsoft.com/office/drawing/2014/main" id="{BCF422A3-8C27-C550-0692-49EB41D48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863" y="34696400"/>
            <a:ext cx="14257337" cy="397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pt-BR" altLang="pt-BR" sz="6000" b="1">
                <a:solidFill>
                  <a:srgbClr val="000000"/>
                </a:solidFill>
                <a:cs typeface="Arial" panose="020B0604020202020204" pitchFamily="34" charset="0"/>
              </a:rPr>
              <a:t>Materiais/Métodos</a:t>
            </a:r>
          </a:p>
          <a:p>
            <a:pPr algn="ctr" eaLnBrk="1" hangingPunct="1">
              <a:buSzPct val="100000"/>
            </a:pPr>
            <a:endParaRPr lang="pt-BR" altLang="pt-BR" sz="6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SzPct val="100000"/>
            </a:pPr>
            <a:r>
              <a:rPr lang="pt-BR" altLang="pt-BR"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 meio de revisão bibliográfica o trabalho buscou entender o processo da financeirização da agricultura e suas consequências para o sistema agroalimentar.</a:t>
            </a:r>
          </a:p>
        </p:txBody>
      </p:sp>
      <p:sp>
        <p:nvSpPr>
          <p:cNvPr id="14347" name="Text Box 2">
            <a:extLst>
              <a:ext uri="{FF2B5EF4-FFF2-40B4-BE49-F238E27FC236}">
                <a16:creationId xmlns:a16="http://schemas.microsoft.com/office/drawing/2014/main" id="{34C9C424-C063-969C-7026-AD601D0E5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6850" y="20856575"/>
            <a:ext cx="14255750" cy="600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pt-BR" altLang="pt-BR" sz="6000" b="1">
                <a:solidFill>
                  <a:srgbClr val="000000"/>
                </a:solidFill>
                <a:cs typeface="Arial" panose="020B0604020202020204" pitchFamily="34" charset="0"/>
              </a:rPr>
              <a:t>Conclusão</a:t>
            </a:r>
          </a:p>
          <a:p>
            <a:pPr algn="ctr" eaLnBrk="1" hangingPunct="1">
              <a:buSzPct val="100000"/>
            </a:pPr>
            <a:endParaRPr lang="pt-BR" altLang="pt-BR" sz="6000" b="1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just" eaLnBrk="1" hangingPunct="1">
              <a:buSzPct val="100000"/>
            </a:pPr>
            <a:r>
              <a:rPr lang="pt-BR" altLang="pt-BR"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partir desta perspectiva, cria-se uma dinâmica associada à financeirização no sistema alimentar global num cenário difícil para a promoção de uma agricultura em pequena escala, principalmente para agricultura familiar, trazendo implicações decisivas para os resultados sociais e econômicos relacionados a produção de alimentos.</a:t>
            </a:r>
          </a:p>
        </p:txBody>
      </p:sp>
      <p:pic>
        <p:nvPicPr>
          <p:cNvPr id="14348" name="Imagem 10">
            <a:extLst>
              <a:ext uri="{FF2B5EF4-FFF2-40B4-BE49-F238E27FC236}">
                <a16:creationId xmlns:a16="http://schemas.microsoft.com/office/drawing/2014/main" id="{90F1C76A-DB99-2763-2FF8-93C554A30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9550" y="28262263"/>
            <a:ext cx="14243050" cy="997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9" name="Text Box 2">
            <a:extLst>
              <a:ext uri="{FF2B5EF4-FFF2-40B4-BE49-F238E27FC236}">
                <a16:creationId xmlns:a16="http://schemas.microsoft.com/office/drawing/2014/main" id="{56D845A2-4B6A-10F8-028F-93CDFB676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6850" y="38595300"/>
            <a:ext cx="142557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buSzPct val="100000"/>
            </a:pPr>
            <a:r>
              <a:rPr lang="pt-BR" altLang="pt-BR" sz="3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Fonte: Fonte da imagem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</TotalTime>
  <Words>358</Words>
  <Application>Microsoft Office PowerPoint</Application>
  <PresentationFormat>Personalizar</PresentationFormat>
  <Paragraphs>22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Microsoft YaHei</vt:lpstr>
      <vt:lpstr>Arial</vt:lpstr>
      <vt:lpstr>Times New Roman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Suele</dc:creator>
  <cp:lastModifiedBy>Pedro Henrique Maia Lemes</cp:lastModifiedBy>
  <cp:revision>47</cp:revision>
  <cp:lastPrinted>2018-10-18T19:47:44Z</cp:lastPrinted>
  <dcterms:created xsi:type="dcterms:W3CDTF">2014-09-04T01:03:24Z</dcterms:created>
  <dcterms:modified xsi:type="dcterms:W3CDTF">2024-04-18T14:28:18Z</dcterms:modified>
</cp:coreProperties>
</file>