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(MS)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7" d="100"/>
          <a:sy n="17" d="100"/>
        </p:scale>
        <p:origin x="309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0050" y="4287518"/>
            <a:ext cx="32797750" cy="39330632"/>
          </a:xfrm>
          <a:custGeom>
            <a:avLst/>
            <a:gdLst/>
            <a:ahLst/>
            <a:cxnLst/>
            <a:rect l="l" t="t" r="r" b="b"/>
            <a:pathLst>
              <a:path w="46003661" h="43200000">
                <a:moveTo>
                  <a:pt x="0" y="0"/>
                </a:moveTo>
                <a:lnTo>
                  <a:pt x="46003660" y="0"/>
                </a:lnTo>
                <a:lnTo>
                  <a:pt x="46003660" y="43200000"/>
                </a:lnTo>
                <a:lnTo>
                  <a:pt x="0" y="4320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6" r="-2206" b="-2635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01" y="0"/>
            <a:ext cx="32395999" cy="5211752"/>
            <a:chOff x="0" y="0"/>
            <a:chExt cx="2123969" cy="3268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23969" cy="326861"/>
            </a:xfrm>
            <a:custGeom>
              <a:avLst/>
              <a:gdLst/>
              <a:ahLst/>
              <a:cxnLst/>
              <a:rect l="l" t="t" r="r" b="b"/>
              <a:pathLst>
                <a:path w="2123969" h="326861">
                  <a:moveTo>
                    <a:pt x="0" y="0"/>
                  </a:moveTo>
                  <a:lnTo>
                    <a:pt x="2123969" y="0"/>
                  </a:lnTo>
                  <a:lnTo>
                    <a:pt x="2123969" y="326861"/>
                  </a:lnTo>
                  <a:lnTo>
                    <a:pt x="0" y="326861"/>
                  </a:lnTo>
                  <a:close/>
                </a:path>
              </a:pathLst>
            </a:custGeom>
            <a:solidFill>
              <a:srgbClr val="FFD31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2123969" cy="469736"/>
            </a:xfrm>
            <a:prstGeom prst="rect">
              <a:avLst/>
            </a:prstGeom>
          </p:spPr>
          <p:txBody>
            <a:bodyPr lIns="213333" tIns="213333" rIns="213333" bIns="213333" rtlCol="0" anchor="ctr"/>
            <a:lstStyle/>
            <a:p>
              <a:pPr algn="ctr">
                <a:lnSpc>
                  <a:spcPts val="1117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437205" y="854064"/>
            <a:ext cx="18180564" cy="3503624"/>
            <a:chOff x="0" y="0"/>
            <a:chExt cx="24239200" cy="467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239200" cy="4671200"/>
            </a:xfrm>
            <a:custGeom>
              <a:avLst/>
              <a:gdLst/>
              <a:ahLst/>
              <a:cxnLst/>
              <a:rect l="l" t="t" r="r" b="b"/>
              <a:pathLst>
                <a:path w="24239200" h="4671200">
                  <a:moveTo>
                    <a:pt x="0" y="0"/>
                  </a:moveTo>
                  <a:lnTo>
                    <a:pt x="24239200" y="0"/>
                  </a:lnTo>
                  <a:lnTo>
                    <a:pt x="24239200" y="4671200"/>
                  </a:lnTo>
                  <a:lnTo>
                    <a:pt x="0" y="46712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04775"/>
              <a:ext cx="24239200" cy="477597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ctr">
                <a:lnSpc>
                  <a:spcPts val="11880"/>
                </a:lnSpc>
              </a:pPr>
              <a:r>
                <a:rPr lang="en-US" sz="11000" b="1" dirty="0">
                  <a:solidFill>
                    <a:srgbClr val="E2187E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TÍTULO DO TRABALHO, TÍTULO DO TRABALHO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449299" y="29656428"/>
            <a:ext cx="5648630" cy="5144153"/>
            <a:chOff x="0" y="0"/>
            <a:chExt cx="6350660" cy="57834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635" cy="5783453"/>
            </a:xfrm>
            <a:custGeom>
              <a:avLst/>
              <a:gdLst/>
              <a:ahLst/>
              <a:cxnLst/>
              <a:rect l="l" t="t" r="r" b="b"/>
              <a:pathLst>
                <a:path w="6350635" h="5783453">
                  <a:moveTo>
                    <a:pt x="0" y="0"/>
                  </a:moveTo>
                  <a:lnTo>
                    <a:pt x="6350635" y="0"/>
                  </a:lnTo>
                  <a:lnTo>
                    <a:pt x="6350635" y="5783453"/>
                  </a:lnTo>
                  <a:lnTo>
                    <a:pt x="0" y="57834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7721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24035071" y="29728453"/>
            <a:ext cx="6117835" cy="5036427"/>
            <a:chOff x="0" y="0"/>
            <a:chExt cx="6878180" cy="56623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78193" cy="5662422"/>
            </a:xfrm>
            <a:custGeom>
              <a:avLst/>
              <a:gdLst/>
              <a:ahLst/>
              <a:cxnLst/>
              <a:rect l="l" t="t" r="r" b="b"/>
              <a:pathLst>
                <a:path w="6878193" h="5662422">
                  <a:moveTo>
                    <a:pt x="0" y="0"/>
                  </a:moveTo>
                  <a:lnTo>
                    <a:pt x="6878193" y="0"/>
                  </a:lnTo>
                  <a:lnTo>
                    <a:pt x="6878193" y="5662422"/>
                  </a:lnTo>
                  <a:lnTo>
                    <a:pt x="0" y="5662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7451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22347517" y="946706"/>
            <a:ext cx="7983214" cy="3782048"/>
          </a:xfrm>
          <a:custGeom>
            <a:avLst/>
            <a:gdLst/>
            <a:ahLst/>
            <a:cxnLst/>
            <a:rect l="l" t="t" r="r" b="b"/>
            <a:pathLst>
              <a:path w="7983214" h="3782048">
                <a:moveTo>
                  <a:pt x="0" y="0"/>
                </a:moveTo>
                <a:lnTo>
                  <a:pt x="7983214" y="0"/>
                </a:lnTo>
                <a:lnTo>
                  <a:pt x="7983214" y="3782048"/>
                </a:lnTo>
                <a:lnTo>
                  <a:pt x="0" y="37820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458420" y="40519230"/>
            <a:ext cx="6534891" cy="1805264"/>
          </a:xfrm>
          <a:custGeom>
            <a:avLst/>
            <a:gdLst/>
            <a:ahLst/>
            <a:cxnLst/>
            <a:rect l="l" t="t" r="r" b="b"/>
            <a:pathLst>
              <a:path w="6534891" h="1805264">
                <a:moveTo>
                  <a:pt x="0" y="0"/>
                </a:moveTo>
                <a:lnTo>
                  <a:pt x="6534891" y="0"/>
                </a:lnTo>
                <a:lnTo>
                  <a:pt x="6534891" y="1805264"/>
                </a:lnTo>
                <a:lnTo>
                  <a:pt x="0" y="18052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527487" y="40706053"/>
            <a:ext cx="5286036" cy="1618441"/>
          </a:xfrm>
          <a:custGeom>
            <a:avLst/>
            <a:gdLst/>
            <a:ahLst/>
            <a:cxnLst/>
            <a:rect l="l" t="t" r="r" b="b"/>
            <a:pathLst>
              <a:path w="5286036" h="1618441">
                <a:moveTo>
                  <a:pt x="0" y="0"/>
                </a:moveTo>
                <a:lnTo>
                  <a:pt x="5286037" y="0"/>
                </a:lnTo>
                <a:lnTo>
                  <a:pt x="5286037" y="1618441"/>
                </a:lnTo>
                <a:lnTo>
                  <a:pt x="0" y="16184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8629702" y="40320340"/>
            <a:ext cx="2405912" cy="2091933"/>
          </a:xfrm>
          <a:custGeom>
            <a:avLst/>
            <a:gdLst/>
            <a:ahLst/>
            <a:cxnLst/>
            <a:rect l="l" t="t" r="r" b="b"/>
            <a:pathLst>
              <a:path w="2405912" h="2091933">
                <a:moveTo>
                  <a:pt x="0" y="0"/>
                </a:moveTo>
                <a:lnTo>
                  <a:pt x="2405912" y="0"/>
                </a:lnTo>
                <a:lnTo>
                  <a:pt x="2405912" y="2091933"/>
                </a:lnTo>
                <a:lnTo>
                  <a:pt x="0" y="20919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0961011" y="40135029"/>
            <a:ext cx="9794171" cy="2760490"/>
          </a:xfrm>
          <a:custGeom>
            <a:avLst/>
            <a:gdLst/>
            <a:ahLst/>
            <a:cxnLst/>
            <a:rect l="l" t="t" r="r" b="b"/>
            <a:pathLst>
              <a:path w="9794171" h="2760490">
                <a:moveTo>
                  <a:pt x="0" y="0"/>
                </a:moveTo>
                <a:lnTo>
                  <a:pt x="9794171" y="0"/>
                </a:lnTo>
                <a:lnTo>
                  <a:pt x="9794171" y="2760489"/>
                </a:lnTo>
                <a:lnTo>
                  <a:pt x="0" y="27604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9978" r="-9651" b="-5202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97332" y="6520708"/>
            <a:ext cx="29129291" cy="3441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1"/>
              </a:lnSpc>
            </a:pPr>
            <a:r>
              <a:rPr lang="en-US" sz="4826" b="1">
                <a:solidFill>
                  <a:srgbClr val="2E0B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NOME COMPLETO DO AUTOR¹, NOME COMPLETO DO AUTOR², NOME COMPLETO DO AUTOR³, NOME COMPLETO DO AUTOR⁴, NOME COMPLETO DO AUTOR⁵, NOME COMPLETO DO AUTOR⁶, NOME COMPLETO DO AUTOR⁷, NOME COMPLETO DO AUTOR⁸ </a:t>
            </a:r>
          </a:p>
          <a:p>
            <a:pPr algn="ctr">
              <a:lnSpc>
                <a:spcPts val="3127"/>
              </a:lnSpc>
            </a:pPr>
            <a:r>
              <a:rPr lang="en-US" sz="3217" b="1">
                <a:solidFill>
                  <a:srgbClr val="7F7F7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 Curso ou a Função/IF Goiano Campus XXX. E-mail: emailinstitucional@ifgoiano.edu.br ; 2 Curso ou a Função/IF Goiano Campus XXX E-mail: emailinstitucional@ifgoiano.edu.br ; 3 Curso ou a Função/IF Goiano Campus XXX E-mail: emailinstitucional@ifgoiano.edu.br ; 4 Curso ou a Função/IF Goiano Campus XXX E-mail: emailinstitucional@ifgoiano.edu.br ; 5 Curso ou a Função/IF Goiano Campus XXX E-mail: emailinstitucional@ifgoiano.edu.br ; 6Curso ou a Função/ IF Goiano Campus XXX E-mail: emailinstitucional@ifgoiano.edu.br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19335" y="10963614"/>
            <a:ext cx="10817084" cy="164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0"/>
              </a:lnSpc>
            </a:pPr>
            <a:r>
              <a:rPr lang="en-US" sz="7827" b="1">
                <a:solidFill>
                  <a:srgbClr val="2E0B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Introdução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467009" y="11446266"/>
            <a:ext cx="12944931" cy="116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53"/>
              </a:lnSpc>
            </a:pPr>
            <a:r>
              <a:rPr lang="en-US" sz="7827" b="1">
                <a:solidFill>
                  <a:srgbClr val="2E0B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Público ou Resultados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25865" y="21772142"/>
            <a:ext cx="5801622" cy="164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0"/>
              </a:lnSpc>
            </a:pPr>
            <a:r>
              <a:rPr lang="en-US" sz="7827" b="1">
                <a:solidFill>
                  <a:srgbClr val="2E0B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Objetivo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22786" y="27377289"/>
            <a:ext cx="9212150" cy="200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0"/>
              </a:lnSpc>
            </a:pPr>
            <a:r>
              <a:rPr lang="en-US" sz="7827" b="1">
                <a:solidFill>
                  <a:srgbClr val="2E0B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Metodologia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502762" y="21914622"/>
            <a:ext cx="5331634" cy="1647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0"/>
              </a:lnSpc>
            </a:pPr>
            <a:r>
              <a:rPr lang="en-US" sz="7827" b="1">
                <a:solidFill>
                  <a:srgbClr val="2E0B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Conclusão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40217" y="23760487"/>
            <a:ext cx="13709415" cy="3633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Habilitar, reeducar e reabilitar pessoas com deficiência (crianças, adolescentes, adultos e idosos), mediante a prática da equoterapia, segundo as diretrizes da ANDE­BRASIL (Associação Nacional de Equoterapia), bem como da Política Nacional de Saúde da Pessoa com Deficiência (Portaria MS/GM n° 1.060, de 05 de junho de 2002).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97332" y="13120547"/>
            <a:ext cx="13952415" cy="845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Pensar o homem em suas múltiplas dimensões, suas relações e inter­relações com o outro, e com o meio, constitui­se  em desafio a nossa sociedade. A equoterapia, de forma interventora e complementar, pode promover a inclusão de deficientes físicos e mentais, favorecendo o desenvolvimento biopsicossocial. A equoterapia é um método terapêutico e educacional que utiliza o cavalo em uma abordagem interdisciplinar   nas   áreas   de saúde,   educação   e   equitação,   buscando   o desenvolvimento biopsicossocial de pessoas com deficiências. O cavalo produz um movimento tridimensional gerando benefícios ao praticante. Do ponto de vista da educação, a equoterapia auxilia no processo de inclusão do praticante, trabalhando interdisciplinarmente com o estudante inserido na rede regular.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10031" y="29366738"/>
            <a:ext cx="13952301" cy="1000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Após sensibilização das comunidades locais, a população poderá ter acesso ao Centro Integrado de Equoterapia por meio de indicação médica. Os registros serão realizados por meio de fichas específicas, fotos e vídeos. Posteriormente, serão agendadas as avaliações com os profissionais da Equoterapia. O praticante, após passar por estes profissionais, é encaminhado para a aproximação com o cavalo. Neste momento, são feitas as progressões terapêuticas, como ambientação, aproximação,  descoberta, fase educativa e fase de separação.</a:t>
            </a:r>
          </a:p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programa de equoterapia é dividido em três etapas básicas:</a:t>
            </a:r>
          </a:p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– Hipoterapia (sessão semanal de 30 minutos, buscando estimular o controle postural e as funções psicomotoras)</a:t>
            </a:r>
          </a:p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– Educação (sessão mensal de 30 minutos, promovendo a auto-estima, auto-disciplina e controle emocional)</a:t>
            </a:r>
          </a:p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– Pré-esportivo (exercícios educativos de iniciação ao hipismo)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269240" y="24361908"/>
            <a:ext cx="13340469" cy="303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O acesso à equoterapia, por meio do Centro Integrado de Equoterapia de Urutaí, propicia a 18 cidadãos do Município de Urutaí, a reabilitação de sua capacidade funcional, e a contribuição para sua inclusão em todas as esferas da vida social.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914127" y="13120547"/>
            <a:ext cx="13841055" cy="9836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Cidadãos urutaínos amparados pelo  Decreto  n°  3.289/99, a qual considera as seguintes categorias para pessoas com deficiência: I- Deficiência física – alteração  completa  ou parcial de um ou mais segmentos do corpo  humano,  acarretando  o  comprometimento  da  função física; II- Deficiência auditiva- perda parcial ou total das possibilidades   aditivas   sonoras;  III- Deficiência   visual – aquidade visual igual ou menor que 20/200 no melhor olho, após a melhor correção, ou campo visual inferior a 20 (tabela de Snellen), ou ocorrência de ambas as situações; IV- Deficiência  mental- funcionamento  intelectual significativamente  inferior à  média, com manifestações  antes dos 18 anos, e limitações associadas a duas ou mais áreas de habilidades adaptativas</a:t>
            </a:r>
          </a:p>
          <a:p>
            <a:pPr algn="just">
              <a:lnSpc>
                <a:spcPts val="4696"/>
              </a:lnSpc>
            </a:pPr>
            <a:endParaRPr lang="en-US" sz="39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6105"/>
              </a:lnSpc>
            </a:pPr>
            <a:endParaRPr lang="en-US" sz="39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7890350" y="35216866"/>
            <a:ext cx="12388083" cy="2340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10"/>
              </a:lnSpc>
            </a:pPr>
            <a:r>
              <a:rPr lang="en-US" sz="7827" b="1">
                <a:solidFill>
                  <a:srgbClr val="2E0B57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Agradecimentos (opcional)</a:t>
            </a:r>
          </a:p>
          <a:p>
            <a:pPr algn="ctr">
              <a:lnSpc>
                <a:spcPts val="12210"/>
              </a:lnSpc>
            </a:pPr>
            <a:endParaRPr lang="en-US" sz="7827" b="1">
              <a:solidFill>
                <a:srgbClr val="2E0B57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990261" y="38133523"/>
            <a:ext cx="13340469" cy="1826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96"/>
              </a:lnSpc>
            </a:pPr>
            <a:r>
              <a:rPr lang="en-US" sz="39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Indicar as fontes de financiamento (órgão/instituição) do Trabalho (caso tenha).</a:t>
            </a:r>
          </a:p>
          <a:p>
            <a:pPr algn="just">
              <a:lnSpc>
                <a:spcPts val="4696"/>
              </a:lnSpc>
            </a:pPr>
            <a:endParaRPr lang="en-US" sz="391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11134762" y="40047685"/>
            <a:ext cx="1036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(MS)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MODELO_POSTER</dc:title>
  <cp:lastModifiedBy>Taina Cunha Borges</cp:lastModifiedBy>
  <cp:revision>2</cp:revision>
  <dcterms:created xsi:type="dcterms:W3CDTF">2006-08-16T00:00:00Z</dcterms:created>
  <dcterms:modified xsi:type="dcterms:W3CDTF">2025-09-12T20:52:06Z</dcterms:modified>
  <dc:identifier>DAGyzCimaCI</dc:identifier>
</cp:coreProperties>
</file>